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</p:sldIdLst>
  <p:sldSz cy="5143500" cx="9144000"/>
  <p:notesSz cx="6858000" cy="9144000"/>
  <p:embeddedFontLst>
    <p:embeddedFont>
      <p:font typeface="Caveat"/>
      <p:regular r:id="rId106"/>
      <p:bold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Caveat-bold.fntdata"/><Relationship Id="rId106" Type="http://schemas.openxmlformats.org/officeDocument/2006/relationships/font" Target="fonts/Caveat-regular.fntdata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4ce586e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4ce586e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6247025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6247025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5be180d93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5be180d93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5bee1cf17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25bee1cf17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4ce586e0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4ce586e0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4ce586e0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4ce586e0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4ce586e0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4ce586e0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6247025d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6247025d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4ce586e00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4ce586e0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4ce586e0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4ce586e0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4ce586e0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4ce586e0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4ce586e00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4ce586e0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4ce586e0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4ce586e0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8a6bd61a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8a6bd61a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93677f7a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93677f7a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93677f7a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93677f7a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93677f7a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93677f7a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93677f7a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93677f7a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93677f7a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93677f7a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93677f7a6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93677f7a6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93677f7a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593677f7a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93677f7a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93677f7a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93677f7a6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93677f7a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93677f7a6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93677f7a6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4ce586e0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4ce586e0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93677f7a6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93677f7a6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93677f7a6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93677f7a6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93ce55f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93ce55f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a528688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ea528688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93ce55f6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93ce55f6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93ce55f6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593ce55f6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93ce55f6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593ce55f6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93ce55f6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593ce55f6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3ce55f6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3ce55f6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93ce55f6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593ce55f6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4ce586e0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4ce586e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93ce55f6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93ce55f6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7920715a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7920715a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93ce55f6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93ce55f6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93ce55f6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593ce55f6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6830a8d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76830a8d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593ce55f6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593ce55f6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93ce55f6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93ce55f6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77a713a83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77a713a83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593ce55f6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593ce55f6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5a11192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5a11192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4ce586e0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4ce586e0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593ce55f6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593ce55f6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5a11192ed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5a11192ed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593ce55f6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593ce55f6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a11192ed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5a11192ed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5a11192ed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5a11192ed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5a11192ed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5a11192ed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5a11192ed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5a11192ed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5a11192ed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5a11192ed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5a11192ed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5a11192ed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5a11192ed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5a11192ed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4ce586e0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4ce586e0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5a11192ed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5a11192ed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5a11192ed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5a11192ed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5a11192ed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5a11192ed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5a11192ed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5a11192ed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5a11192ed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5a11192ed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a11192ed2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a11192ed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5a11192ed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5a11192ed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5a11192ed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5a11192ed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5a9d84dd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5a9d84d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5a9d84ddf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5a9d84ddf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4ce586e0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4ce586e0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5a9d84ddf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5a9d84ddf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5a9d84ddf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5a9d84ddf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5a9d84ddf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5a9d84ddf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5a9d84ddf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5a9d84ddf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5a9d84ddf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5a9d84ddf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5a9d84ddf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5a9d84ddf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5a9d84ddf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5a9d84ddf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5a9d84ddf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5a9d84ddf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5a9d84ddf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5a9d84ddf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5a9d84ddf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5a9d84ddf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4ce586e0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e4ce586e0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5a11192ed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5a11192ed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5be180d9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5be180d9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5be180d93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5be180d9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5be180d93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25be180d93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5be180d93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5be180d93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5be180d93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5be180d93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5be180d93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5be180d93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5be180d93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25be180d93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5bee1cf17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5bee1cf17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5be180d93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5be180d93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4ce586e0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4ce586e0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5bee1cf17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5bee1cf17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5bee1cf17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5bee1cf17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5bee1cf17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5bee1cf17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5a11192ed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5a11192ed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5bee1cf17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25bee1cf17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5be180d93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5be180d93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5bee1cf17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5bee1cf17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5bee1cf17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5bee1cf17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5bee1cf17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5bee1cf17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5bee1cf17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5bee1cf17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6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6.jpg"/><Relationship Id="rId4" Type="http://schemas.openxmlformats.org/officeDocument/2006/relationships/image" Target="../media/image134.png"/><Relationship Id="rId5" Type="http://schemas.openxmlformats.org/officeDocument/2006/relationships/image" Target="../media/image1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55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65.png"/><Relationship Id="rId7" Type="http://schemas.openxmlformats.org/officeDocument/2006/relationships/image" Target="../media/image50.png"/><Relationship Id="rId8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Relationship Id="rId5" Type="http://schemas.openxmlformats.org/officeDocument/2006/relationships/image" Target="../media/image6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9" Type="http://schemas.openxmlformats.org/officeDocument/2006/relationships/image" Target="../media/image50.png"/><Relationship Id="rId5" Type="http://schemas.openxmlformats.org/officeDocument/2006/relationships/image" Target="../media/image63.png"/><Relationship Id="rId6" Type="http://schemas.openxmlformats.org/officeDocument/2006/relationships/image" Target="../media/image53.png"/><Relationship Id="rId7" Type="http://schemas.openxmlformats.org/officeDocument/2006/relationships/image" Target="../media/image75.png"/><Relationship Id="rId8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84.png"/><Relationship Id="rId6" Type="http://schemas.openxmlformats.org/officeDocument/2006/relationships/image" Target="../media/image63.png"/><Relationship Id="rId7" Type="http://schemas.openxmlformats.org/officeDocument/2006/relationships/image" Target="../media/image53.png"/><Relationship Id="rId8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Relationship Id="rId4" Type="http://schemas.openxmlformats.org/officeDocument/2006/relationships/image" Target="../media/image81.png"/><Relationship Id="rId5" Type="http://schemas.openxmlformats.org/officeDocument/2006/relationships/image" Target="../media/image94.png"/><Relationship Id="rId6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80.png"/><Relationship Id="rId5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Relationship Id="rId4" Type="http://schemas.openxmlformats.org/officeDocument/2006/relationships/image" Target="../media/image87.png"/><Relationship Id="rId5" Type="http://schemas.openxmlformats.org/officeDocument/2006/relationships/image" Target="../media/image7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Relationship Id="rId4" Type="http://schemas.openxmlformats.org/officeDocument/2006/relationships/image" Target="../media/image8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7.png"/><Relationship Id="rId4" Type="http://schemas.openxmlformats.org/officeDocument/2006/relationships/image" Target="../media/image85.png"/><Relationship Id="rId5" Type="http://schemas.openxmlformats.org/officeDocument/2006/relationships/image" Target="../media/image89.png"/><Relationship Id="rId6" Type="http://schemas.openxmlformats.org/officeDocument/2006/relationships/image" Target="../media/image88.png"/><Relationship Id="rId7" Type="http://schemas.openxmlformats.org/officeDocument/2006/relationships/image" Target="../media/image9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Relationship Id="rId4" Type="http://schemas.openxmlformats.org/officeDocument/2006/relationships/image" Target="../media/image85.png"/><Relationship Id="rId5" Type="http://schemas.openxmlformats.org/officeDocument/2006/relationships/image" Target="../media/image89.png"/><Relationship Id="rId6" Type="http://schemas.openxmlformats.org/officeDocument/2006/relationships/image" Target="../media/image8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0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103.png"/><Relationship Id="rId6" Type="http://schemas.openxmlformats.org/officeDocument/2006/relationships/image" Target="../media/image56.png"/><Relationship Id="rId7" Type="http://schemas.openxmlformats.org/officeDocument/2006/relationships/image" Target="../media/image8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8.png"/><Relationship Id="rId4" Type="http://schemas.openxmlformats.org/officeDocument/2006/relationships/image" Target="../media/image56.png"/><Relationship Id="rId5" Type="http://schemas.openxmlformats.org/officeDocument/2006/relationships/image" Target="../media/image87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10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7.png"/><Relationship Id="rId4" Type="http://schemas.openxmlformats.org/officeDocument/2006/relationships/image" Target="../media/image56.png"/><Relationship Id="rId5" Type="http://schemas.openxmlformats.org/officeDocument/2006/relationships/image" Target="../media/image87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10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5.png"/><Relationship Id="rId4" Type="http://schemas.openxmlformats.org/officeDocument/2006/relationships/image" Target="../media/image56.png"/><Relationship Id="rId9" Type="http://schemas.openxmlformats.org/officeDocument/2006/relationships/image" Target="../media/image103.png"/><Relationship Id="rId5" Type="http://schemas.openxmlformats.org/officeDocument/2006/relationships/image" Target="../media/image87.png"/><Relationship Id="rId6" Type="http://schemas.openxmlformats.org/officeDocument/2006/relationships/image" Target="../media/image97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Relationship Id="rId4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10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0.png"/><Relationship Id="rId4" Type="http://schemas.openxmlformats.org/officeDocument/2006/relationships/image" Target="../media/image100.png"/><Relationship Id="rId5" Type="http://schemas.openxmlformats.org/officeDocument/2006/relationships/image" Target="../media/image56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10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2.png"/><Relationship Id="rId4" Type="http://schemas.openxmlformats.org/officeDocument/2006/relationships/image" Target="../media/image10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9.png"/><Relationship Id="rId4" Type="http://schemas.openxmlformats.org/officeDocument/2006/relationships/image" Target="../media/image12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4.png"/><Relationship Id="rId4" Type="http://schemas.openxmlformats.org/officeDocument/2006/relationships/image" Target="../media/image11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7.png"/><Relationship Id="rId4" Type="http://schemas.openxmlformats.org/officeDocument/2006/relationships/image" Target="../media/image12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9.png"/><Relationship Id="rId4" Type="http://schemas.openxmlformats.org/officeDocument/2006/relationships/image" Target="../media/image123.png"/><Relationship Id="rId5" Type="http://schemas.openxmlformats.org/officeDocument/2006/relationships/image" Target="../media/image125.png"/><Relationship Id="rId6" Type="http://schemas.openxmlformats.org/officeDocument/2006/relationships/image" Target="../media/image122.png"/><Relationship Id="rId7" Type="http://schemas.openxmlformats.org/officeDocument/2006/relationships/image" Target="../media/image13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3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3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40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834113"/>
            <a:ext cx="9144003" cy="557213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57150" y="464425"/>
            <a:ext cx="90297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Introduction to Graph Neural Networks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814850" y="2961325"/>
            <a:ext cx="3211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</a:rPr>
              <a:t>Slides by Iulia Duta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What tasks can we solve?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75" y="1946877"/>
            <a:ext cx="2084499" cy="8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450" y="1915150"/>
            <a:ext cx="2299300" cy="9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125" y="1397175"/>
            <a:ext cx="2519624" cy="163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2175" y="3949850"/>
            <a:ext cx="693600" cy="1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6438675" y="3234750"/>
            <a:ext cx="182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72000">
            <a:noAutofit/>
          </a:bodyPr>
          <a:lstStyle/>
          <a:p>
            <a:pPr indent="-139299" lvl="0" marL="244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 single prediction for the entire graph 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962" y="4030077"/>
            <a:ext cx="934475" cy="1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505900" y="3234750"/>
            <a:ext cx="144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72000">
            <a:noAutofit/>
          </a:bodyPr>
          <a:lstStyle/>
          <a:p>
            <a:pPr indent="-139299" lvl="0" marL="244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one prediction for each node 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3577575" y="3234750"/>
            <a:ext cx="144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72000">
            <a:noAutofit/>
          </a:bodyPr>
          <a:lstStyle/>
          <a:p>
            <a:pPr indent="-139299" lvl="0" marL="244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one prediction for each edge 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8113" y="4030075"/>
            <a:ext cx="959516" cy="1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6800" y="555225"/>
            <a:ext cx="1754750" cy="3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12"/>
          <p:cNvSpPr txBox="1"/>
          <p:nvPr>
            <p:ph idx="1" type="body"/>
          </p:nvPr>
        </p:nvSpPr>
        <p:spPr>
          <a:xfrm>
            <a:off x="311700" y="1318800"/>
            <a:ext cx="8520600" cy="3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Verdana"/>
                <a:ea typeface="Verdana"/>
                <a:cs typeface="Verdana"/>
                <a:sym typeface="Verdana"/>
              </a:rPr>
              <a:t>📚</a:t>
            </a:r>
            <a:r>
              <a:rPr lang="en-GB" sz="1500">
                <a:latin typeface="Verdana"/>
                <a:ea typeface="Verdana"/>
                <a:cs typeface="Verdana"/>
                <a:sym typeface="Verdana"/>
              </a:rPr>
              <a:t> M2L </a:t>
            </a:r>
            <a:r>
              <a:rPr lang="en-GB" sz="1500">
                <a:latin typeface="Verdana"/>
                <a:ea typeface="Verdana"/>
                <a:cs typeface="Verdana"/>
                <a:sym typeface="Verdana"/>
              </a:rPr>
              <a:t>Practical on GNN (today, 14:15)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latin typeface="Verdana"/>
                <a:ea typeface="Verdana"/>
                <a:cs typeface="Verdana"/>
                <a:sym typeface="Verdana"/>
              </a:rPr>
              <a:t>💻 </a:t>
            </a:r>
            <a:r>
              <a:rPr lang="en-GB" sz="1500">
                <a:latin typeface="Verdana"/>
                <a:ea typeface="Verdana"/>
                <a:cs typeface="Verdana"/>
                <a:sym typeface="Verdana"/>
              </a:rPr>
              <a:t>O</a:t>
            </a:r>
            <a:r>
              <a:rPr lang="en-GB" sz="1500">
                <a:latin typeface="Verdana"/>
                <a:ea typeface="Verdana"/>
                <a:cs typeface="Verdana"/>
                <a:sym typeface="Verdana"/>
              </a:rPr>
              <a:t>ffline labs: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latin typeface="Verdana"/>
                <a:ea typeface="Verdana"/>
                <a:cs typeface="Verdana"/>
                <a:sym typeface="Verdana"/>
              </a:rPr>
              <a:t>		GNNs: </a:t>
            </a:r>
            <a:r>
              <a:rPr lang="en-GB" sz="1100">
                <a:latin typeface="Verdana"/>
                <a:ea typeface="Verdana"/>
                <a:cs typeface="Verdana"/>
                <a:sym typeface="Verdana"/>
              </a:rPr>
              <a:t>https://geometricdeeplearning.com/lectures/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latin typeface="Verdana"/>
                <a:ea typeface="Verdana"/>
                <a:cs typeface="Verdana"/>
                <a:sym typeface="Verdana"/>
              </a:rPr>
              <a:t>		HyperGNNs: </a:t>
            </a:r>
            <a:r>
              <a:rPr lang="en-GB" sz="1100">
                <a:latin typeface="Verdana"/>
                <a:ea typeface="Verdana"/>
                <a:cs typeface="Verdana"/>
                <a:sym typeface="Verdana"/>
              </a:rPr>
              <a:t>https://github.com/hypergraphlab/Hypergraph-Tutorial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00">
                <a:latin typeface="Verdana"/>
                <a:ea typeface="Verdana"/>
                <a:cs typeface="Verdana"/>
                <a:sym typeface="Verdana"/>
              </a:rPr>
              <a:t>⛱ </a:t>
            </a:r>
            <a:r>
              <a:rPr lang="en-GB" sz="1500">
                <a:latin typeface="Verdana"/>
                <a:ea typeface="Verdana"/>
                <a:cs typeface="Verdana"/>
                <a:sym typeface="Verdana"/>
              </a:rPr>
              <a:t>Log Conference (https://logconference.org/) 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latin typeface="Verdana"/>
                <a:ea typeface="Verdana"/>
                <a:cs typeface="Verdana"/>
                <a:sym typeface="Verdana"/>
              </a:rPr>
              <a:t>27th – 30th November 2023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2" name="Google Shape;1182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What is next?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83" name="Google Shape;1183;p112"/>
          <p:cNvPicPr preferRelativeResize="0"/>
          <p:nvPr/>
        </p:nvPicPr>
        <p:blipFill rotWithShape="1">
          <a:blip r:embed="rId3">
            <a:alphaModFix/>
          </a:blip>
          <a:srcRect b="0" l="0" r="59719" t="0"/>
          <a:stretch/>
        </p:blipFill>
        <p:spPr>
          <a:xfrm>
            <a:off x="7031050" y="-12"/>
            <a:ext cx="3683200" cy="5572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40B"/>
        </a:solid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9" name="Google Shape;118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729163"/>
            <a:ext cx="9144003" cy="5572136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13"/>
          <p:cNvSpPr txBox="1"/>
          <p:nvPr>
            <p:ph type="ctrTitle"/>
          </p:nvPr>
        </p:nvSpPr>
        <p:spPr>
          <a:xfrm>
            <a:off x="57150" y="464425"/>
            <a:ext cx="90297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Thank you!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1191" name="Google Shape;119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399" y="171925"/>
            <a:ext cx="2521477" cy="6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2200" y="4573875"/>
            <a:ext cx="2170100" cy="5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225" y="1966877"/>
            <a:ext cx="6025327" cy="120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How do we process the graph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345525" y="1205100"/>
            <a:ext cx="8250900" cy="42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Structure dependent: </a:t>
            </a:r>
            <a:r>
              <a:rPr lang="en-GB">
                <a:solidFill>
                  <a:schemeClr val="dk1"/>
                </a:solidFill>
              </a:rPr>
              <a:t>the processing should take into account the graph connectivity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000" y="2788800"/>
            <a:ext cx="2600276" cy="1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311700" y="1914625"/>
            <a:ext cx="80490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91425">
            <a:noAutofit/>
          </a:bodyPr>
          <a:lstStyle/>
          <a:p>
            <a:pPr indent="-139301" lvl="0" marL="136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process should take into account how the nodes are connected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39301" lvl="0" marL="136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generally, a node should be influenced more by the nodes in its </a:t>
            </a:r>
            <a:r>
              <a:rPr b="1" lang="en-GB"/>
              <a:t>neighbourhood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Neighbourhood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00" y="2110587"/>
            <a:ext cx="1964141" cy="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650" y="2110575"/>
            <a:ext cx="1970700" cy="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600" y="2002828"/>
            <a:ext cx="1970700" cy="92232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311700" y="3652275"/>
            <a:ext cx="2439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1-hop neighbourhood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3352500" y="3652275"/>
            <a:ext cx="2439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2-hop neighbourhood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6487375" y="3652275"/>
            <a:ext cx="2439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3-hop neighbourhood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How do we process the graph?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725" y="1676299"/>
            <a:ext cx="7045299" cy="15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402225" y="3672000"/>
            <a:ext cx="8064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no canonical order in a graph. The graph processing should not depend on our randomly picked order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How do we process the graph?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C78D8"/>
                </a:solidFill>
              </a:rPr>
              <a:t>Permutation invariant: </a:t>
            </a:r>
            <a:r>
              <a:rPr lang="en-GB">
                <a:solidFill>
                  <a:schemeClr val="dk1"/>
                </a:solidFill>
              </a:rPr>
              <a:t>the graph-level output should be invariant to the order of the nodes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/>
        </p:nvSpPr>
        <p:spPr>
          <a:xfrm>
            <a:off x="311700" y="1741925"/>
            <a:ext cx="8064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no canonical order in a graph. The graph processing should not depend on our randomly picked order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150" y="2383738"/>
            <a:ext cx="2347401" cy="3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288" y="3001425"/>
            <a:ext cx="5903427" cy="18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How do we process the graph?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C78D8"/>
                </a:solidFill>
              </a:rPr>
              <a:t>Permutation invariant: </a:t>
            </a:r>
            <a:r>
              <a:rPr lang="en-GB">
                <a:solidFill>
                  <a:schemeClr val="dk1"/>
                </a:solidFill>
              </a:rPr>
              <a:t>the graph-level output should be invariant to the order of the nodes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311700" y="1741925"/>
            <a:ext cx="8064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no canonical order in a graph. The graph processing should not depend on our randomly picked order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150" y="2383738"/>
            <a:ext cx="2347401" cy="3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b="573" l="0" r="0" t="563"/>
          <a:stretch/>
        </p:blipFill>
        <p:spPr>
          <a:xfrm>
            <a:off x="1620288" y="3001425"/>
            <a:ext cx="5903426" cy="188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How do we process the graph?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311700" y="1154525"/>
            <a:ext cx="80643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F1C232"/>
                </a:solidFill>
              </a:rPr>
              <a:t>Permutation equivariant: </a:t>
            </a:r>
            <a:r>
              <a:rPr lang="en-GB">
                <a:solidFill>
                  <a:schemeClr val="dk1"/>
                </a:solidFill>
              </a:rPr>
              <a:t>if we permute the order of the nodes, the nodes’ output should be permuted in the same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311700" y="1803050"/>
            <a:ext cx="8064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no canonical order in a graph. The graph processing should not depend on our randomly picked order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-1152" r="-867" t="0"/>
          <a:stretch/>
        </p:blipFill>
        <p:spPr>
          <a:xfrm>
            <a:off x="1481575" y="3001425"/>
            <a:ext cx="6164173" cy="18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025" y="2381746"/>
            <a:ext cx="2365626" cy="38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How do we process the graph?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311700" y="1154525"/>
            <a:ext cx="80643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1C232"/>
                </a:solidFill>
              </a:rPr>
              <a:t>Permutation equivariant: </a:t>
            </a:r>
            <a:r>
              <a:rPr lang="en-GB">
                <a:solidFill>
                  <a:schemeClr val="dk1"/>
                </a:solidFill>
              </a:rPr>
              <a:t>if we permute the order of the nodes, the nodes’ output should be permuted in the same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311700" y="1803050"/>
            <a:ext cx="8064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no canonical order in a graph. The graph processing should not depend on our randomly picked order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1522" l="0" r="0" t="1522"/>
          <a:stretch/>
        </p:blipFill>
        <p:spPr>
          <a:xfrm>
            <a:off x="1541775" y="3019825"/>
            <a:ext cx="6103977" cy="1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025" y="2381746"/>
            <a:ext cx="2365626" cy="38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How do we process the graph?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10500"/>
            <a:ext cx="2530125" cy="11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3663300" y="1419925"/>
            <a:ext cx="5169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Structure dependent: </a:t>
            </a:r>
            <a:r>
              <a:rPr lang="en-GB">
                <a:solidFill>
                  <a:schemeClr val="dk1"/>
                </a:solidFill>
              </a:rPr>
              <a:t>the processing should take into account the graph connectivity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3663300" y="2517138"/>
            <a:ext cx="5169000" cy="57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C78D8"/>
                </a:solidFill>
              </a:rPr>
              <a:t>Permutation invariant: </a:t>
            </a:r>
            <a:r>
              <a:rPr lang="en-GB">
                <a:solidFill>
                  <a:schemeClr val="dk1"/>
                </a:solidFill>
              </a:rPr>
              <a:t>the graph-level output should be invariant to the order of the nodes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3663300" y="3614350"/>
            <a:ext cx="5169000" cy="68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1C232"/>
                </a:solidFill>
              </a:rPr>
              <a:t>Permutation equivariant: </a:t>
            </a:r>
            <a:r>
              <a:rPr lang="en-GB">
                <a:solidFill>
                  <a:schemeClr val="dk1"/>
                </a:solidFill>
              </a:rPr>
              <a:t>if we permute the order of the nodes, the nodes’ output should be permuted in the same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50" y="343938"/>
            <a:ext cx="7831099" cy="44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/>
          <p:nvPr/>
        </p:nvSpPr>
        <p:spPr>
          <a:xfrm>
            <a:off x="6204144" y="2773522"/>
            <a:ext cx="278100" cy="2781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6204133" y="2759195"/>
            <a:ext cx="278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</a:t>
            </a:r>
            <a:endParaRPr b="1"/>
          </a:p>
        </p:txBody>
      </p:sp>
      <p:sp>
        <p:nvSpPr>
          <p:cNvPr id="225" name="Google Shape;225;p32"/>
          <p:cNvSpPr/>
          <p:nvPr/>
        </p:nvSpPr>
        <p:spPr>
          <a:xfrm>
            <a:off x="907557" y="2780790"/>
            <a:ext cx="278100" cy="278100"/>
          </a:xfrm>
          <a:prstGeom prst="ellipse">
            <a:avLst/>
          </a:prstGeom>
          <a:solidFill>
            <a:srgbClr val="7FA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907546" y="2780790"/>
            <a:ext cx="278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1</a:t>
            </a:r>
            <a:endParaRPr b="1"/>
          </a:p>
        </p:txBody>
      </p:sp>
      <p:sp>
        <p:nvSpPr>
          <p:cNvPr id="227" name="Google Shape;227;p32"/>
          <p:cNvSpPr/>
          <p:nvPr/>
        </p:nvSpPr>
        <p:spPr>
          <a:xfrm>
            <a:off x="3495601" y="2752135"/>
            <a:ext cx="278100" cy="2781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 txBox="1"/>
          <p:nvPr/>
        </p:nvSpPr>
        <p:spPr>
          <a:xfrm>
            <a:off x="3495589" y="2752135"/>
            <a:ext cx="278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</a:t>
            </a:r>
            <a:endParaRPr b="1"/>
          </a:p>
        </p:txBody>
      </p:sp>
      <p:sp>
        <p:nvSpPr>
          <p:cNvPr id="229" name="Google Shape;22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275" y="1377556"/>
            <a:ext cx="4231724" cy="9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1185650" y="2730540"/>
            <a:ext cx="1851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C78D8"/>
                </a:solidFill>
              </a:rPr>
              <a:t>Send 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3773694" y="2701885"/>
            <a:ext cx="1851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E69138"/>
                </a:solidFill>
              </a:rPr>
              <a:t>Aggregate 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6482237" y="2730545"/>
            <a:ext cx="1851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74EA7"/>
                </a:solidFill>
              </a:rPr>
              <a:t>Update 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75" y="3323350"/>
            <a:ext cx="2016899" cy="10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770" y="3199750"/>
            <a:ext cx="2071305" cy="11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6925" y="3301825"/>
            <a:ext cx="2071300" cy="108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Send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C78D8"/>
                </a:solidFill>
              </a:rPr>
              <a:t>Send function</a:t>
            </a:r>
            <a:r>
              <a:rPr b="1" lang="en-GB">
                <a:solidFill>
                  <a:srgbClr val="3C78D8"/>
                </a:solidFill>
              </a:rPr>
              <a:t>: </a:t>
            </a:r>
            <a:r>
              <a:rPr lang="en-GB">
                <a:solidFill>
                  <a:schemeClr val="dk1"/>
                </a:solidFill>
              </a:rPr>
              <a:t> create a message from each pair of 2 nodes that are connected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16391"/>
            <a:ext cx="8064298" cy="179932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1103200" y="1189175"/>
            <a:ext cx="80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Send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C78D8"/>
                </a:solidFill>
              </a:rPr>
              <a:t>Send function: </a:t>
            </a:r>
            <a:r>
              <a:rPr lang="en-GB">
                <a:solidFill>
                  <a:schemeClr val="dk1"/>
                </a:solidFill>
              </a:rPr>
              <a:t> create a message from each pair of 2 nodes that are connected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5" y="1984361"/>
            <a:ext cx="8064302" cy="1845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Send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C78D8"/>
                </a:solidFill>
              </a:rPr>
              <a:t>Send function: </a:t>
            </a:r>
            <a:r>
              <a:rPr lang="en-GB">
                <a:solidFill>
                  <a:schemeClr val="dk1"/>
                </a:solidFill>
              </a:rPr>
              <a:t> create a message from each pair of 2 nodes that are connected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75" y="1985078"/>
            <a:ext cx="7980025" cy="2113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Send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C78D8"/>
                </a:solidFill>
              </a:rPr>
              <a:t>Send function: </a:t>
            </a:r>
            <a:r>
              <a:rPr lang="en-GB">
                <a:solidFill>
                  <a:schemeClr val="dk1"/>
                </a:solidFill>
              </a:rPr>
              <a:t> create a message from each pair of 2 nodes that are connected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00" y="2020570"/>
            <a:ext cx="8064302" cy="260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Send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C78D8"/>
                </a:solidFill>
              </a:rPr>
              <a:t>Send function: </a:t>
            </a:r>
            <a:r>
              <a:rPr lang="en-GB">
                <a:solidFill>
                  <a:schemeClr val="dk1"/>
                </a:solidFill>
              </a:rPr>
              <a:t> create a message from each pair of 2 nodes that are connected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5125"/>
            <a:ext cx="8717676" cy="313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Aggregate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E69138"/>
                </a:solidFill>
              </a:rPr>
              <a:t>Aggregate</a:t>
            </a:r>
            <a:r>
              <a:rPr b="1" lang="en-GB">
                <a:solidFill>
                  <a:srgbClr val="E69138"/>
                </a:solidFill>
              </a:rPr>
              <a:t> function:</a:t>
            </a:r>
            <a:r>
              <a:rPr b="1" lang="en-GB">
                <a:solidFill>
                  <a:srgbClr val="3C78D8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 for each node, </a:t>
            </a:r>
            <a:r>
              <a:rPr lang="en-GB">
                <a:solidFill>
                  <a:schemeClr val="dk1"/>
                </a:solidFill>
              </a:rPr>
              <a:t>aggregate</a:t>
            </a:r>
            <a:r>
              <a:rPr lang="en-GB">
                <a:solidFill>
                  <a:schemeClr val="dk1"/>
                </a:solidFill>
              </a:rPr>
              <a:t> the messages from all its neighbours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79321"/>
            <a:ext cx="8064300" cy="1864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Aggregate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E69138"/>
                </a:solidFill>
              </a:rPr>
              <a:t>Aggregate function:</a:t>
            </a:r>
            <a:r>
              <a:rPr b="1" lang="en-GB">
                <a:solidFill>
                  <a:srgbClr val="3C78D8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 for each node, aggregate the messages from all its neighbours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3348"/>
            <a:ext cx="8064301" cy="203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Aggregate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E69138"/>
                </a:solidFill>
              </a:rPr>
              <a:t>Aggregate function:</a:t>
            </a:r>
            <a:r>
              <a:rPr b="1" lang="en-GB">
                <a:solidFill>
                  <a:srgbClr val="3C78D8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 for each node, aggregate the messages from all its neighbours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5" y="1856400"/>
            <a:ext cx="7393198" cy="289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Update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74EA7"/>
                </a:solidFill>
              </a:rPr>
              <a:t>Update</a:t>
            </a:r>
            <a:r>
              <a:rPr b="1" lang="en-GB">
                <a:solidFill>
                  <a:srgbClr val="674EA7"/>
                </a:solidFill>
              </a:rPr>
              <a:t> function:</a:t>
            </a:r>
            <a:r>
              <a:rPr b="1" lang="en-GB">
                <a:solidFill>
                  <a:srgbClr val="3C78D8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 for each node, update its representation using the aggregated messages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23833"/>
            <a:ext cx="8064300" cy="173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What we will cover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669825" y="1390150"/>
            <a:ext cx="278100" cy="278100"/>
          </a:xfrm>
          <a:prstGeom prst="rect">
            <a:avLst/>
          </a:prstGeom>
          <a:solidFill>
            <a:srgbClr val="FF7979">
              <a:alpha val="78480"/>
            </a:srgbClr>
          </a:solidFill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669825" y="1808025"/>
            <a:ext cx="278100" cy="278100"/>
          </a:xfrm>
          <a:prstGeom prst="rect">
            <a:avLst/>
          </a:prstGeom>
          <a:solidFill>
            <a:srgbClr val="FDFD44">
              <a:alpha val="78480"/>
            </a:srgbClr>
          </a:solidFill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669813" y="2496925"/>
            <a:ext cx="278100" cy="2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061650" y="1352200"/>
            <a:ext cx="310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How to represent a graph?</a:t>
            </a:r>
            <a:endParaRPr b="1" sz="12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061650" y="1731825"/>
            <a:ext cx="576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C5AE00"/>
                </a:solidFill>
                <a:latin typeface="Verdana"/>
                <a:ea typeface="Verdana"/>
                <a:cs typeface="Verdana"/>
                <a:sym typeface="Verdana"/>
              </a:rPr>
              <a:t>How to process a graph? </a:t>
            </a:r>
            <a:endParaRPr b="1" sz="1200">
              <a:solidFill>
                <a:srgbClr val="C5AE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Verdana"/>
                <a:ea typeface="Verdana"/>
                <a:cs typeface="Verdana"/>
                <a:sym typeface="Verdana"/>
              </a:rPr>
              <a:t>Message passing framework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Verdana"/>
                <a:ea typeface="Verdana"/>
                <a:cs typeface="Verdana"/>
                <a:sym typeface="Verdana"/>
              </a:rPr>
              <a:t>GNN, GAT and others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061638" y="2458675"/>
            <a:ext cx="36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Expressive power of graphs	</a:t>
            </a:r>
            <a:endParaRPr b="1" sz="12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Weisfeiler-Lehman test</a:t>
            </a:r>
            <a:br>
              <a:rPr lang="en-GB" sz="12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2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Counting substructures</a:t>
            </a:r>
            <a:br>
              <a:rPr lang="en-GB" sz="12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2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Techniques to improve the performance</a:t>
            </a:r>
            <a:endParaRPr sz="12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69813" y="3394925"/>
            <a:ext cx="278100" cy="2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1061638" y="3356675"/>
            <a:ext cx="36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Common issues in GNNs</a:t>
            </a:r>
            <a:r>
              <a:rPr b="1" lang="en-GB" sz="12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 b="1" sz="12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over-smoothing</a:t>
            </a:r>
            <a:endParaRPr sz="12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over-squashing</a:t>
            </a:r>
            <a:endParaRPr sz="12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69813" y="4166550"/>
            <a:ext cx="278100" cy="2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061638" y="4128300"/>
            <a:ext cx="36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Hot topics and open problems</a:t>
            </a:r>
            <a:endParaRPr b="1" sz="12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226" y="0"/>
            <a:ext cx="9144003" cy="557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Update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74EA7"/>
                </a:solidFill>
              </a:rPr>
              <a:t>Update function:</a:t>
            </a:r>
            <a:r>
              <a:rPr b="1" lang="en-GB">
                <a:solidFill>
                  <a:srgbClr val="3C78D8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 for each node, update its representation using the aggregated messages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7174"/>
            <a:ext cx="7987899" cy="20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Update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311700" y="1154525"/>
            <a:ext cx="8064300" cy="45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74EA7"/>
                </a:solidFill>
              </a:rPr>
              <a:t>Update function:</a:t>
            </a:r>
            <a:r>
              <a:rPr b="1" lang="en-GB">
                <a:solidFill>
                  <a:srgbClr val="3C78D8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 for each node, update its representation using the aggregated messages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5250"/>
            <a:ext cx="8005576" cy="23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Overview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6447694" y="1727647"/>
            <a:ext cx="278100" cy="2781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4"/>
          <p:cNvSpPr txBox="1"/>
          <p:nvPr/>
        </p:nvSpPr>
        <p:spPr>
          <a:xfrm>
            <a:off x="6447683" y="1713320"/>
            <a:ext cx="278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</a:t>
            </a:r>
            <a:endParaRPr b="1"/>
          </a:p>
        </p:txBody>
      </p:sp>
      <p:sp>
        <p:nvSpPr>
          <p:cNvPr id="322" name="Google Shape;322;p44"/>
          <p:cNvSpPr/>
          <p:nvPr/>
        </p:nvSpPr>
        <p:spPr>
          <a:xfrm>
            <a:off x="907557" y="1734915"/>
            <a:ext cx="278100" cy="278100"/>
          </a:xfrm>
          <a:prstGeom prst="ellipse">
            <a:avLst/>
          </a:prstGeom>
          <a:solidFill>
            <a:srgbClr val="7FA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4"/>
          <p:cNvSpPr txBox="1"/>
          <p:nvPr/>
        </p:nvSpPr>
        <p:spPr>
          <a:xfrm>
            <a:off x="907546" y="1734915"/>
            <a:ext cx="278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1</a:t>
            </a:r>
            <a:endParaRPr b="1"/>
          </a:p>
        </p:txBody>
      </p:sp>
      <p:sp>
        <p:nvSpPr>
          <p:cNvPr id="324" name="Google Shape;324;p44"/>
          <p:cNvSpPr/>
          <p:nvPr/>
        </p:nvSpPr>
        <p:spPr>
          <a:xfrm>
            <a:off x="3495601" y="1706260"/>
            <a:ext cx="278100" cy="2781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4"/>
          <p:cNvSpPr txBox="1"/>
          <p:nvPr/>
        </p:nvSpPr>
        <p:spPr>
          <a:xfrm>
            <a:off x="3495589" y="1706260"/>
            <a:ext cx="278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</a:t>
            </a:r>
            <a:endParaRPr b="1"/>
          </a:p>
        </p:txBody>
      </p:sp>
      <p:sp>
        <p:nvSpPr>
          <p:cNvPr id="326" name="Google Shape;326;p44"/>
          <p:cNvSpPr txBox="1"/>
          <p:nvPr/>
        </p:nvSpPr>
        <p:spPr>
          <a:xfrm>
            <a:off x="1185650" y="1684665"/>
            <a:ext cx="1851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C78D8"/>
                </a:solidFill>
              </a:rPr>
              <a:t>Send 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3773694" y="1656010"/>
            <a:ext cx="1851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E69138"/>
                </a:solidFill>
              </a:rPr>
              <a:t>Aggregate 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 txBox="1"/>
          <p:nvPr/>
        </p:nvSpPr>
        <p:spPr>
          <a:xfrm>
            <a:off x="6725787" y="1684670"/>
            <a:ext cx="1851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74EA7"/>
                </a:solidFill>
              </a:rPr>
              <a:t>Update 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5" y="2277475"/>
            <a:ext cx="2016899" cy="10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770" y="2153875"/>
            <a:ext cx="2071305" cy="11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475" y="2255950"/>
            <a:ext cx="2071300" cy="108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725" y="3529025"/>
            <a:ext cx="831847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Framework - Overview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Google Shape;338;p45"/>
          <p:cNvSpPr/>
          <p:nvPr/>
        </p:nvSpPr>
        <p:spPr>
          <a:xfrm>
            <a:off x="6447694" y="1727647"/>
            <a:ext cx="278100" cy="2781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5"/>
          <p:cNvSpPr txBox="1"/>
          <p:nvPr/>
        </p:nvSpPr>
        <p:spPr>
          <a:xfrm>
            <a:off x="6447683" y="1713320"/>
            <a:ext cx="278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</a:t>
            </a:r>
            <a:endParaRPr b="1"/>
          </a:p>
        </p:txBody>
      </p:sp>
      <p:sp>
        <p:nvSpPr>
          <p:cNvPr id="340" name="Google Shape;340;p45"/>
          <p:cNvSpPr/>
          <p:nvPr/>
        </p:nvSpPr>
        <p:spPr>
          <a:xfrm>
            <a:off x="907557" y="1734915"/>
            <a:ext cx="278100" cy="278100"/>
          </a:xfrm>
          <a:prstGeom prst="ellipse">
            <a:avLst/>
          </a:prstGeom>
          <a:solidFill>
            <a:srgbClr val="7FA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5"/>
          <p:cNvSpPr txBox="1"/>
          <p:nvPr/>
        </p:nvSpPr>
        <p:spPr>
          <a:xfrm>
            <a:off x="907546" y="1734915"/>
            <a:ext cx="278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1</a:t>
            </a:r>
            <a:endParaRPr b="1"/>
          </a:p>
        </p:txBody>
      </p:sp>
      <p:sp>
        <p:nvSpPr>
          <p:cNvPr id="342" name="Google Shape;342;p45"/>
          <p:cNvSpPr/>
          <p:nvPr/>
        </p:nvSpPr>
        <p:spPr>
          <a:xfrm>
            <a:off x="3495601" y="1706260"/>
            <a:ext cx="278100" cy="2781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5"/>
          <p:cNvSpPr txBox="1"/>
          <p:nvPr/>
        </p:nvSpPr>
        <p:spPr>
          <a:xfrm>
            <a:off x="3495589" y="1706260"/>
            <a:ext cx="278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</a:t>
            </a:r>
            <a:endParaRPr b="1"/>
          </a:p>
        </p:txBody>
      </p:sp>
      <p:sp>
        <p:nvSpPr>
          <p:cNvPr id="344" name="Google Shape;344;p45"/>
          <p:cNvSpPr txBox="1"/>
          <p:nvPr/>
        </p:nvSpPr>
        <p:spPr>
          <a:xfrm>
            <a:off x="1185650" y="1684665"/>
            <a:ext cx="1851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C78D8"/>
                </a:solidFill>
              </a:rPr>
              <a:t>Send 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5"/>
          <p:cNvSpPr txBox="1"/>
          <p:nvPr/>
        </p:nvSpPr>
        <p:spPr>
          <a:xfrm>
            <a:off x="3773694" y="1656010"/>
            <a:ext cx="1851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E69138"/>
                </a:solidFill>
              </a:rPr>
              <a:t>Aggregate 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5"/>
          <p:cNvSpPr txBox="1"/>
          <p:nvPr/>
        </p:nvSpPr>
        <p:spPr>
          <a:xfrm>
            <a:off x="6725787" y="1684670"/>
            <a:ext cx="1851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674EA7"/>
                </a:solidFill>
              </a:rPr>
              <a:t>Update 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5" y="2277475"/>
            <a:ext cx="2016899" cy="10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770" y="2153875"/>
            <a:ext cx="2071305" cy="11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475" y="2255950"/>
            <a:ext cx="2071300" cy="108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063" y="3788988"/>
            <a:ext cx="2567715" cy="2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1775" y="3757150"/>
            <a:ext cx="2312037" cy="2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4825" y="3757150"/>
            <a:ext cx="1982558" cy="2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GNN flavours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8" name="Google Shape;3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138" y="1338650"/>
            <a:ext cx="3959525" cy="6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6"/>
          <p:cNvSpPr txBox="1"/>
          <p:nvPr/>
        </p:nvSpPr>
        <p:spPr>
          <a:xfrm>
            <a:off x="1174850" y="2485775"/>
            <a:ext cx="2303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Verdana"/>
                <a:ea typeface="Verdana"/>
                <a:cs typeface="Verdana"/>
                <a:sym typeface="Verdana"/>
              </a:rPr>
              <a:t>Convolutional GNN</a:t>
            </a:r>
            <a:endParaRPr b="1"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0" name="Google Shape;360;p46"/>
          <p:cNvSpPr txBox="1"/>
          <p:nvPr/>
        </p:nvSpPr>
        <p:spPr>
          <a:xfrm>
            <a:off x="3762518" y="2485786"/>
            <a:ext cx="2177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Verdana"/>
                <a:ea typeface="Verdana"/>
                <a:cs typeface="Verdana"/>
                <a:sym typeface="Verdana"/>
              </a:rPr>
              <a:t>Attentional</a:t>
            </a:r>
            <a:r>
              <a:rPr b="1" lang="en-GB" sz="1500">
                <a:latin typeface="Verdana"/>
                <a:ea typeface="Verdana"/>
                <a:cs typeface="Verdana"/>
                <a:sym typeface="Verdana"/>
              </a:rPr>
              <a:t> GNN</a:t>
            </a:r>
            <a:endParaRPr b="1"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6224555" y="2485786"/>
            <a:ext cx="2177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Verdana"/>
                <a:ea typeface="Verdana"/>
                <a:cs typeface="Verdana"/>
                <a:sym typeface="Verdana"/>
              </a:rPr>
              <a:t>Message Passing</a:t>
            </a:r>
            <a:endParaRPr b="1"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2" name="Google Shape;362;p46"/>
          <p:cNvSpPr txBox="1"/>
          <p:nvPr/>
        </p:nvSpPr>
        <p:spPr>
          <a:xfrm>
            <a:off x="501455" y="4126261"/>
            <a:ext cx="783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								      MLP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Google Shape;363;p46"/>
          <p:cNvSpPr txBox="1"/>
          <p:nvPr/>
        </p:nvSpPr>
        <p:spPr>
          <a:xfrm>
            <a:off x="501455" y="3667861"/>
            <a:ext cx="783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  <a:latin typeface="Verdana"/>
                <a:ea typeface="Verdana"/>
                <a:cs typeface="Verdana"/>
                <a:sym typeface="Verdana"/>
              </a:rPr>
              <a:t>Agg		     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mean/sum			  attention			  mean/sum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501455" y="3209461"/>
            <a:ext cx="1131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Send</a:t>
            </a:r>
            <a:endParaRPr b="1">
              <a:solidFill>
                <a:srgbClr val="1155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5" name="Google Shape;36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555" y="3209461"/>
            <a:ext cx="495800" cy="3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605" y="3209461"/>
            <a:ext cx="495800" cy="3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005" y="3168099"/>
            <a:ext cx="796986" cy="4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/>
          <p:nvPr/>
        </p:nvSpPr>
        <p:spPr>
          <a:xfrm>
            <a:off x="981229" y="4126250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+Agg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9" name="Google Shape;36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6382" y="4241400"/>
            <a:ext cx="422643" cy="1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6"/>
          <p:cNvSpPr txBox="1"/>
          <p:nvPr/>
        </p:nvSpPr>
        <p:spPr>
          <a:xfrm>
            <a:off x="3483454" y="4116575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+Agg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8607" y="4231725"/>
            <a:ext cx="422643" cy="1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Convolutional 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25" y="3245475"/>
            <a:ext cx="2439448" cy="1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807" y="3432248"/>
            <a:ext cx="2439448" cy="117805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/>
          <p:nvPr/>
        </p:nvSpPr>
        <p:spPr>
          <a:xfrm>
            <a:off x="3764325" y="1398463"/>
            <a:ext cx="50928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91425" wrap="square" tIns="91425">
            <a:noAutofit/>
          </a:bodyPr>
          <a:lstStyle/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messages depend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only on the source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node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aggregation function is a simple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mean/sum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it could be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normalised 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according to the nodes degree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0" name="Google Shape;380;p47"/>
          <p:cNvSpPr txBox="1"/>
          <p:nvPr/>
        </p:nvSpPr>
        <p:spPr>
          <a:xfrm>
            <a:off x="1038555" y="1417711"/>
            <a:ext cx="1131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Send</a:t>
            </a:r>
            <a:endParaRPr b="1">
              <a:solidFill>
                <a:srgbClr val="1155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885425" y="1266625"/>
            <a:ext cx="2289300" cy="1565700"/>
          </a:xfrm>
          <a:prstGeom prst="rect">
            <a:avLst/>
          </a:prstGeom>
          <a:solidFill>
            <a:srgbClr val="0097A7">
              <a:alpha val="3481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1038554" y="2334500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+Agg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3" name="Google Shape;383;p47"/>
          <p:cNvSpPr txBox="1"/>
          <p:nvPr/>
        </p:nvSpPr>
        <p:spPr>
          <a:xfrm>
            <a:off x="1038549" y="1876100"/>
            <a:ext cx="297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  <a:latin typeface="Verdana"/>
                <a:ea typeface="Verdana"/>
                <a:cs typeface="Verdana"/>
                <a:sym typeface="Verdana"/>
              </a:rPr>
              <a:t>Agg	    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mean/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sum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4" name="Google Shape;3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450" y="1471401"/>
            <a:ext cx="506175" cy="2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/>
          <p:nvPr/>
        </p:nvSpPr>
        <p:spPr>
          <a:xfrm>
            <a:off x="5894063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6104238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Kipf et al</a:t>
            </a:r>
            <a:r>
              <a:rPr i="1" lang="en-GB" sz="1000">
                <a:solidFill>
                  <a:srgbClr val="666666"/>
                </a:solidFill>
              </a:rPr>
              <a:t>, Semi-Supervised Classification with Graph Convolutional Networks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387" name="Google Shape;387;p47"/>
          <p:cNvSpPr txBox="1"/>
          <p:nvPr/>
        </p:nvSpPr>
        <p:spPr>
          <a:xfrm>
            <a:off x="5894063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  <p:pic>
        <p:nvPicPr>
          <p:cNvPr id="388" name="Google Shape;38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1007" y="2430825"/>
            <a:ext cx="422643" cy="1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Convolutional 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4" name="Google Shape;3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25" y="3245475"/>
            <a:ext cx="2439448" cy="1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807" y="3432248"/>
            <a:ext cx="2439448" cy="117805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/>
        </p:nvSpPr>
        <p:spPr>
          <a:xfrm>
            <a:off x="7027380" y="957711"/>
            <a:ext cx="1131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Send</a:t>
            </a:r>
            <a:endParaRPr b="1">
              <a:solidFill>
                <a:srgbClr val="1155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6874250" y="806625"/>
            <a:ext cx="2289300" cy="1565700"/>
          </a:xfrm>
          <a:prstGeom prst="rect">
            <a:avLst/>
          </a:prstGeom>
          <a:solidFill>
            <a:srgbClr val="0097A7">
              <a:alpha val="3481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8"/>
          <p:cNvSpPr txBox="1"/>
          <p:nvPr/>
        </p:nvSpPr>
        <p:spPr>
          <a:xfrm>
            <a:off x="7027379" y="1874500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9" name="Google Shape;399;p48"/>
          <p:cNvSpPr txBox="1"/>
          <p:nvPr/>
        </p:nvSpPr>
        <p:spPr>
          <a:xfrm>
            <a:off x="7027374" y="1416100"/>
            <a:ext cx="297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  <a:latin typeface="Verdana"/>
                <a:ea typeface="Verdana"/>
                <a:cs typeface="Verdana"/>
                <a:sym typeface="Verdana"/>
              </a:rPr>
              <a:t>Agg	    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mean/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sum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0" name="Google Shape;40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9275" y="1011401"/>
            <a:ext cx="506175" cy="2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8"/>
          <p:cNvSpPr/>
          <p:nvPr/>
        </p:nvSpPr>
        <p:spPr>
          <a:xfrm>
            <a:off x="5894063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402" name="Google Shape;402;p48"/>
          <p:cNvSpPr txBox="1"/>
          <p:nvPr/>
        </p:nvSpPr>
        <p:spPr>
          <a:xfrm>
            <a:off x="6104238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Kipf et al</a:t>
            </a:r>
            <a:r>
              <a:rPr i="1" lang="en-GB" sz="1000">
                <a:solidFill>
                  <a:srgbClr val="666666"/>
                </a:solidFill>
              </a:rPr>
              <a:t>, Semi-Supervised Classification with Graph Convolutional Networks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403" name="Google Shape;403;p48"/>
          <p:cNvSpPr txBox="1"/>
          <p:nvPr/>
        </p:nvSpPr>
        <p:spPr>
          <a:xfrm>
            <a:off x="5894063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  <p:sp>
        <p:nvSpPr>
          <p:cNvPr id="404" name="Google Shape;404;p48"/>
          <p:cNvSpPr txBox="1"/>
          <p:nvPr/>
        </p:nvSpPr>
        <p:spPr>
          <a:xfrm>
            <a:off x="7027379" y="1874500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+Agg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9832" y="1970825"/>
            <a:ext cx="422643" cy="1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650" y="1601450"/>
            <a:ext cx="2289300" cy="59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50" y="1601450"/>
            <a:ext cx="2289300" cy="599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/>
        </p:nvSpPr>
        <p:spPr>
          <a:xfrm>
            <a:off x="7027380" y="957711"/>
            <a:ext cx="1131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Send</a:t>
            </a:r>
            <a:endParaRPr b="1">
              <a:solidFill>
                <a:srgbClr val="1155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3" name="Google Shape;413;p49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Convolutional 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4" name="Google Shape;4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025" y="3245475"/>
            <a:ext cx="2439448" cy="1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3807" y="3432248"/>
            <a:ext cx="2439448" cy="11780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49"/>
          <p:cNvCxnSpPr/>
          <p:nvPr/>
        </p:nvCxnSpPr>
        <p:spPr>
          <a:xfrm>
            <a:off x="3267982" y="1781900"/>
            <a:ext cx="34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7" name="Google Shape;41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6350" y="1658700"/>
            <a:ext cx="1198792" cy="2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9"/>
          <p:cNvSpPr/>
          <p:nvPr/>
        </p:nvSpPr>
        <p:spPr>
          <a:xfrm>
            <a:off x="6874250" y="806625"/>
            <a:ext cx="2289300" cy="1565700"/>
          </a:xfrm>
          <a:prstGeom prst="rect">
            <a:avLst/>
          </a:prstGeom>
          <a:solidFill>
            <a:srgbClr val="0097A7">
              <a:alpha val="3481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9"/>
          <p:cNvSpPr txBox="1"/>
          <p:nvPr/>
        </p:nvSpPr>
        <p:spPr>
          <a:xfrm>
            <a:off x="7027379" y="1874500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7027374" y="1416100"/>
            <a:ext cx="297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  <a:latin typeface="Verdana"/>
                <a:ea typeface="Verdana"/>
                <a:cs typeface="Verdana"/>
                <a:sym typeface="Verdana"/>
              </a:rPr>
              <a:t>Agg	    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mean/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sum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9275" y="1011401"/>
            <a:ext cx="506175" cy="2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9"/>
          <p:cNvSpPr/>
          <p:nvPr/>
        </p:nvSpPr>
        <p:spPr>
          <a:xfrm>
            <a:off x="5894063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6104238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Kipf et al</a:t>
            </a:r>
            <a:r>
              <a:rPr i="1" lang="en-GB" sz="1000">
                <a:solidFill>
                  <a:srgbClr val="666666"/>
                </a:solidFill>
              </a:rPr>
              <a:t>, Semi-Supervised Classification with Graph Convolutional Networks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5894063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  <p:sp>
        <p:nvSpPr>
          <p:cNvPr id="425" name="Google Shape;425;p49"/>
          <p:cNvSpPr txBox="1"/>
          <p:nvPr/>
        </p:nvSpPr>
        <p:spPr>
          <a:xfrm>
            <a:off x="7027379" y="1874500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+Agg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26" name="Google Shape;42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9832" y="1970825"/>
            <a:ext cx="422643" cy="1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Convolutional 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425" y="2311525"/>
            <a:ext cx="4058100" cy="157926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391900" y="1211725"/>
            <a:ext cx="693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      : project the representation of each node, independently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425" y="1305075"/>
            <a:ext cx="873825" cy="2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0"/>
          <p:cNvPicPr preferRelativeResize="0"/>
          <p:nvPr/>
        </p:nvPicPr>
        <p:blipFill rotWithShape="1">
          <a:blip r:embed="rId5">
            <a:alphaModFix/>
          </a:blip>
          <a:srcRect b="0" l="34660" r="-34660" t="0"/>
          <a:stretch/>
        </p:blipFill>
        <p:spPr>
          <a:xfrm>
            <a:off x="4076750" y="562025"/>
            <a:ext cx="1647864" cy="3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50"/>
          <p:cNvCxnSpPr/>
          <p:nvPr/>
        </p:nvCxnSpPr>
        <p:spPr>
          <a:xfrm>
            <a:off x="3575138" y="731375"/>
            <a:ext cx="50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Convolutional 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2" name="Google Shape;4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13" y="2109350"/>
            <a:ext cx="6004425" cy="19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1"/>
          <p:cNvSpPr txBox="1"/>
          <p:nvPr/>
        </p:nvSpPr>
        <p:spPr>
          <a:xfrm>
            <a:off x="391900" y="1211725"/>
            <a:ext cx="69378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             : for each node, sum the representation of the neighbours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4" name="Google Shape;4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725" y="1295400"/>
            <a:ext cx="907175" cy="2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1"/>
          <p:cNvPicPr preferRelativeResize="0"/>
          <p:nvPr/>
        </p:nvPicPr>
        <p:blipFill rotWithShape="1">
          <a:blip r:embed="rId5">
            <a:alphaModFix/>
          </a:blip>
          <a:srcRect b="0" l="34660" r="-34660" t="0"/>
          <a:stretch/>
        </p:blipFill>
        <p:spPr>
          <a:xfrm>
            <a:off x="4076750" y="562025"/>
            <a:ext cx="1647864" cy="3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51"/>
          <p:cNvCxnSpPr/>
          <p:nvPr/>
        </p:nvCxnSpPr>
        <p:spPr>
          <a:xfrm>
            <a:off x="3575138" y="731375"/>
            <a:ext cx="50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>
            <a:alpha val="44300"/>
          </a:srgbClr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Verdana"/>
              <a:buAutoNum type="arabicPeriod"/>
            </a:pPr>
            <a:r>
              <a:rPr b="1" lang="en-GB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How to represent a graph?</a:t>
            </a:r>
            <a:endParaRPr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475" y="2180000"/>
            <a:ext cx="1714200" cy="171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6"/>
          <p:cNvCxnSpPr/>
          <p:nvPr/>
        </p:nvCxnSpPr>
        <p:spPr>
          <a:xfrm>
            <a:off x="4473700" y="2974513"/>
            <a:ext cx="909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25" y="1518675"/>
            <a:ext cx="3623626" cy="25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87" y="2784333"/>
            <a:ext cx="5928924" cy="176101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2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Convolutional 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3" name="Google Shape;453;p52"/>
          <p:cNvPicPr preferRelativeResize="0"/>
          <p:nvPr/>
        </p:nvPicPr>
        <p:blipFill rotWithShape="1">
          <a:blip r:embed="rId4">
            <a:alphaModFix/>
          </a:blip>
          <a:srcRect b="0" l="34660" r="-34660" t="0"/>
          <a:stretch/>
        </p:blipFill>
        <p:spPr>
          <a:xfrm>
            <a:off x="4076750" y="562025"/>
            <a:ext cx="1647864" cy="3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52"/>
          <p:cNvCxnSpPr/>
          <p:nvPr/>
        </p:nvCxnSpPr>
        <p:spPr>
          <a:xfrm>
            <a:off x="3575138" y="731375"/>
            <a:ext cx="50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55" name="Google Shape;45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50" y="1601450"/>
            <a:ext cx="2289300" cy="599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52"/>
          <p:cNvCxnSpPr/>
          <p:nvPr/>
        </p:nvCxnSpPr>
        <p:spPr>
          <a:xfrm>
            <a:off x="3267982" y="1781900"/>
            <a:ext cx="34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7" name="Google Shape;45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2900" y="1640187"/>
            <a:ext cx="4263922" cy="29928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2"/>
          <p:cNvSpPr/>
          <p:nvPr/>
        </p:nvSpPr>
        <p:spPr>
          <a:xfrm>
            <a:off x="5243775" y="1542800"/>
            <a:ext cx="2865600" cy="47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Convolutional 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64" name="Google Shape;4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38" y="2826496"/>
            <a:ext cx="5928926" cy="17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3"/>
          <p:cNvPicPr preferRelativeResize="0"/>
          <p:nvPr/>
        </p:nvPicPr>
        <p:blipFill rotWithShape="1">
          <a:blip r:embed="rId4">
            <a:alphaModFix/>
          </a:blip>
          <a:srcRect b="0" l="34660" r="-34660" t="0"/>
          <a:stretch/>
        </p:blipFill>
        <p:spPr>
          <a:xfrm>
            <a:off x="4076750" y="562025"/>
            <a:ext cx="1647864" cy="3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53"/>
          <p:cNvCxnSpPr/>
          <p:nvPr/>
        </p:nvCxnSpPr>
        <p:spPr>
          <a:xfrm>
            <a:off x="3575138" y="731375"/>
            <a:ext cx="50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67" name="Google Shape;46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50" y="1601450"/>
            <a:ext cx="2289300" cy="599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53"/>
          <p:cNvCxnSpPr/>
          <p:nvPr/>
        </p:nvCxnSpPr>
        <p:spPr>
          <a:xfrm>
            <a:off x="3267982" y="1781900"/>
            <a:ext cx="34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9" name="Google Shape;46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2900" y="1640187"/>
            <a:ext cx="4263922" cy="29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Convolutional 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5" name="Google Shape;475;p54"/>
          <p:cNvPicPr preferRelativeResize="0"/>
          <p:nvPr/>
        </p:nvPicPr>
        <p:blipFill rotWithShape="1">
          <a:blip r:embed="rId3">
            <a:alphaModFix/>
          </a:blip>
          <a:srcRect b="48087" l="31162" r="0" t="0"/>
          <a:stretch/>
        </p:blipFill>
        <p:spPr>
          <a:xfrm>
            <a:off x="657175" y="3077463"/>
            <a:ext cx="27935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4"/>
          <p:cNvPicPr preferRelativeResize="0"/>
          <p:nvPr/>
        </p:nvPicPr>
        <p:blipFill rotWithShape="1">
          <a:blip r:embed="rId3">
            <a:alphaModFix/>
          </a:blip>
          <a:srcRect b="0" l="0" r="0" t="41782"/>
          <a:stretch/>
        </p:blipFill>
        <p:spPr>
          <a:xfrm>
            <a:off x="513900" y="3650178"/>
            <a:ext cx="4058100" cy="6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4"/>
          <p:cNvSpPr txBox="1"/>
          <p:nvPr/>
        </p:nvSpPr>
        <p:spPr>
          <a:xfrm>
            <a:off x="391900" y="2605596"/>
            <a:ext cx="69378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For multiple layers: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8" name="Google Shape;478;p54"/>
          <p:cNvPicPr preferRelativeResize="0"/>
          <p:nvPr/>
        </p:nvPicPr>
        <p:blipFill rotWithShape="1">
          <a:blip r:embed="rId4">
            <a:alphaModFix/>
          </a:blip>
          <a:srcRect b="0" l="34660" r="-34660" t="0"/>
          <a:stretch/>
        </p:blipFill>
        <p:spPr>
          <a:xfrm>
            <a:off x="4076750" y="562025"/>
            <a:ext cx="1647864" cy="3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54"/>
          <p:cNvCxnSpPr/>
          <p:nvPr/>
        </p:nvCxnSpPr>
        <p:spPr>
          <a:xfrm>
            <a:off x="3575138" y="731375"/>
            <a:ext cx="50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0" name="Google Shape;4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50" y="1601450"/>
            <a:ext cx="2289300" cy="599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54"/>
          <p:cNvCxnSpPr/>
          <p:nvPr/>
        </p:nvCxnSpPr>
        <p:spPr>
          <a:xfrm>
            <a:off x="3267982" y="1781900"/>
            <a:ext cx="34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2" name="Google Shape;48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2900" y="1640187"/>
            <a:ext cx="4263922" cy="29928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/>
          <p:nvPr/>
        </p:nvSpPr>
        <p:spPr>
          <a:xfrm>
            <a:off x="5243775" y="1542800"/>
            <a:ext cx="2865600" cy="47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Attentional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9" name="Google Shape;4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25" y="3245475"/>
            <a:ext cx="2439448" cy="14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5"/>
          <p:cNvSpPr txBox="1"/>
          <p:nvPr/>
        </p:nvSpPr>
        <p:spPr>
          <a:xfrm>
            <a:off x="3839750" y="2240725"/>
            <a:ext cx="50928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91425" wrap="square" tIns="91425">
            <a:noAutofit/>
          </a:bodyPr>
          <a:lstStyle/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messages depend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only on the source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node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aggregation function is a weighted sum based on an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attention mechanism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1" name="Google Shape;4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800" y="3360175"/>
            <a:ext cx="2525560" cy="13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6288" y="1618013"/>
            <a:ext cx="492950" cy="2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5"/>
          <p:cNvSpPr/>
          <p:nvPr/>
        </p:nvSpPr>
        <p:spPr>
          <a:xfrm>
            <a:off x="709738" y="1348750"/>
            <a:ext cx="2289300" cy="1565700"/>
          </a:xfrm>
          <a:prstGeom prst="rect">
            <a:avLst/>
          </a:prstGeom>
          <a:solidFill>
            <a:srgbClr val="EAD1DC"/>
          </a:solidFill>
          <a:ln cap="flat" cmpd="sng" w="2857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5"/>
          <p:cNvSpPr txBox="1"/>
          <p:nvPr/>
        </p:nvSpPr>
        <p:spPr>
          <a:xfrm>
            <a:off x="862866" y="2416625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5" name="Google Shape;495;p55"/>
          <p:cNvSpPr txBox="1"/>
          <p:nvPr/>
        </p:nvSpPr>
        <p:spPr>
          <a:xfrm>
            <a:off x="862862" y="1958225"/>
            <a:ext cx="297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  <a:latin typeface="Verdana"/>
                <a:ea typeface="Verdana"/>
                <a:cs typeface="Verdana"/>
                <a:sym typeface="Verdana"/>
              </a:rPr>
              <a:t>Agg	       </a:t>
            </a:r>
            <a:r>
              <a:rPr lang="en-GB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attention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6" name="Google Shape;496;p55"/>
          <p:cNvSpPr txBox="1"/>
          <p:nvPr/>
        </p:nvSpPr>
        <p:spPr>
          <a:xfrm>
            <a:off x="862868" y="1499836"/>
            <a:ext cx="1131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Send</a:t>
            </a:r>
            <a:endParaRPr b="1">
              <a:solidFill>
                <a:srgbClr val="1155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7" name="Google Shape;497;p55"/>
          <p:cNvSpPr txBox="1"/>
          <p:nvPr/>
        </p:nvSpPr>
        <p:spPr>
          <a:xfrm>
            <a:off x="862866" y="2416625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+Agg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8" name="Google Shape;49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5319" y="2512950"/>
            <a:ext cx="422643" cy="1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175" y="1442675"/>
            <a:ext cx="179930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5"/>
          <p:cNvSpPr txBox="1"/>
          <p:nvPr/>
        </p:nvSpPr>
        <p:spPr>
          <a:xfrm>
            <a:off x="3982975" y="1472450"/>
            <a:ext cx="1002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Agg:</a:t>
            </a:r>
            <a:endParaRPr sz="1600"/>
          </a:p>
        </p:txBody>
      </p:sp>
      <p:pic>
        <p:nvPicPr>
          <p:cNvPr id="501" name="Google Shape;501;p55"/>
          <p:cNvPicPr preferRelativeResize="0"/>
          <p:nvPr/>
        </p:nvPicPr>
        <p:blipFill rotWithShape="1">
          <a:blip r:embed="rId8">
            <a:alphaModFix/>
          </a:blip>
          <a:srcRect b="0" l="56192" r="0" t="0"/>
          <a:stretch/>
        </p:blipFill>
        <p:spPr>
          <a:xfrm>
            <a:off x="4657975" y="1429450"/>
            <a:ext cx="1002900" cy="59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55"/>
          <p:cNvCxnSpPr/>
          <p:nvPr/>
        </p:nvCxnSpPr>
        <p:spPr>
          <a:xfrm>
            <a:off x="5777482" y="1650100"/>
            <a:ext cx="34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3" name="Google Shape;503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9688" y="1593976"/>
            <a:ext cx="506175" cy="2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/>
          <p:nvPr/>
        </p:nvSpPr>
        <p:spPr>
          <a:xfrm>
            <a:off x="5894075" y="76200"/>
            <a:ext cx="3135000" cy="3906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6104238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</a:rPr>
              <a:t>Veličković et al, Graph Attention Networks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5894063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Attentional 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2" name="Google Shape;5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25" y="3245475"/>
            <a:ext cx="2439448" cy="14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6"/>
          <p:cNvSpPr txBox="1"/>
          <p:nvPr/>
        </p:nvSpPr>
        <p:spPr>
          <a:xfrm>
            <a:off x="3811050" y="1284075"/>
            <a:ext cx="50928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91425" wrap="square" tIns="91425">
            <a:noAutofit/>
          </a:bodyPr>
          <a:lstStyle/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messages depend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only on the source</a:t>
            </a:r>
            <a:r>
              <a:rPr lang="en-GB">
                <a:latin typeface="Verdana"/>
                <a:ea typeface="Verdana"/>
                <a:cs typeface="Verdana"/>
                <a:sym typeface="Verdana"/>
              </a:rPr>
              <a:t> node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aggregation function is a weighted sum based on an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attention mechanism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4" name="Google Shape;51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800" y="3360175"/>
            <a:ext cx="2525560" cy="13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1150" y="2164700"/>
            <a:ext cx="3903749" cy="6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288" y="1618013"/>
            <a:ext cx="492950" cy="2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6"/>
          <p:cNvSpPr/>
          <p:nvPr/>
        </p:nvSpPr>
        <p:spPr>
          <a:xfrm>
            <a:off x="709738" y="1348750"/>
            <a:ext cx="2289300" cy="1565700"/>
          </a:xfrm>
          <a:prstGeom prst="rect">
            <a:avLst/>
          </a:prstGeom>
          <a:solidFill>
            <a:srgbClr val="EAD1DC"/>
          </a:solidFill>
          <a:ln cap="flat" cmpd="sng" w="2857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6"/>
          <p:cNvSpPr txBox="1"/>
          <p:nvPr/>
        </p:nvSpPr>
        <p:spPr>
          <a:xfrm>
            <a:off x="862866" y="2416625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9" name="Google Shape;519;p56"/>
          <p:cNvSpPr txBox="1"/>
          <p:nvPr/>
        </p:nvSpPr>
        <p:spPr>
          <a:xfrm>
            <a:off x="862862" y="1958225"/>
            <a:ext cx="297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  <a:latin typeface="Verdana"/>
                <a:ea typeface="Verdana"/>
                <a:cs typeface="Verdana"/>
                <a:sym typeface="Verdana"/>
              </a:rPr>
              <a:t>Agg	       </a:t>
            </a:r>
            <a:r>
              <a:rPr lang="en-GB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attention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0" name="Google Shape;520;p56"/>
          <p:cNvSpPr txBox="1"/>
          <p:nvPr/>
        </p:nvSpPr>
        <p:spPr>
          <a:xfrm>
            <a:off x="862868" y="1499836"/>
            <a:ext cx="1131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Send</a:t>
            </a:r>
            <a:endParaRPr b="1">
              <a:solidFill>
                <a:srgbClr val="1155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1" name="Google Shape;521;p56"/>
          <p:cNvSpPr/>
          <p:nvPr/>
        </p:nvSpPr>
        <p:spPr>
          <a:xfrm>
            <a:off x="5894075" y="76200"/>
            <a:ext cx="3135000" cy="3906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522" name="Google Shape;522;p56"/>
          <p:cNvSpPr txBox="1"/>
          <p:nvPr/>
        </p:nvSpPr>
        <p:spPr>
          <a:xfrm>
            <a:off x="6104238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</a:rPr>
              <a:t>Veličković et al, Graph Attention Networks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5894063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  <p:sp>
        <p:nvSpPr>
          <p:cNvPr id="524" name="Google Shape;524;p56"/>
          <p:cNvSpPr txBox="1"/>
          <p:nvPr/>
        </p:nvSpPr>
        <p:spPr>
          <a:xfrm>
            <a:off x="862866" y="2416625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+Agg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5" name="Google Shape;52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5319" y="2512950"/>
            <a:ext cx="422643" cy="1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9688" y="1593976"/>
            <a:ext cx="506175" cy="2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Attentional 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2" name="Google Shape;532;p57"/>
          <p:cNvSpPr txBox="1"/>
          <p:nvPr/>
        </p:nvSpPr>
        <p:spPr>
          <a:xfrm>
            <a:off x="429825" y="1441675"/>
            <a:ext cx="50928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91425" wrap="square" tIns="91425">
            <a:noAutofit/>
          </a:bodyPr>
          <a:lstStyle/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it has the ability to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modify the structure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different nodes can have different (learned) contribution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3" name="Google Shape;5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800" y="1233488"/>
            <a:ext cx="492950" cy="2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7"/>
          <p:cNvSpPr/>
          <p:nvPr/>
        </p:nvSpPr>
        <p:spPr>
          <a:xfrm>
            <a:off x="6874250" y="964225"/>
            <a:ext cx="2289300" cy="1565700"/>
          </a:xfrm>
          <a:prstGeom prst="rect">
            <a:avLst/>
          </a:prstGeom>
          <a:solidFill>
            <a:srgbClr val="EAD1DC"/>
          </a:solidFill>
          <a:ln cap="flat" cmpd="sng" w="2857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7"/>
          <p:cNvSpPr txBox="1"/>
          <p:nvPr/>
        </p:nvSpPr>
        <p:spPr>
          <a:xfrm>
            <a:off x="7027379" y="2032100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6" name="Google Shape;536;p57"/>
          <p:cNvSpPr txBox="1"/>
          <p:nvPr/>
        </p:nvSpPr>
        <p:spPr>
          <a:xfrm>
            <a:off x="7027374" y="1573700"/>
            <a:ext cx="297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  <a:latin typeface="Verdana"/>
                <a:ea typeface="Verdana"/>
                <a:cs typeface="Verdana"/>
                <a:sym typeface="Verdana"/>
              </a:rPr>
              <a:t>Agg	    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attention	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7" name="Google Shape;537;p57"/>
          <p:cNvSpPr txBox="1"/>
          <p:nvPr/>
        </p:nvSpPr>
        <p:spPr>
          <a:xfrm>
            <a:off x="7027380" y="1115311"/>
            <a:ext cx="1131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Send</a:t>
            </a:r>
            <a:endParaRPr b="1">
              <a:solidFill>
                <a:srgbClr val="1155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8" name="Google Shape;5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25" y="3208827"/>
            <a:ext cx="2602402" cy="126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138" y="3167625"/>
            <a:ext cx="2610818" cy="126079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7"/>
          <p:cNvSpPr txBox="1"/>
          <p:nvPr/>
        </p:nvSpPr>
        <p:spPr>
          <a:xfrm>
            <a:off x="7027379" y="2032100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+Agg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41" name="Google Shape;54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9832" y="2128425"/>
            <a:ext cx="422643" cy="1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3063" y="1179201"/>
            <a:ext cx="506175" cy="2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7"/>
          <p:cNvSpPr/>
          <p:nvPr/>
        </p:nvSpPr>
        <p:spPr>
          <a:xfrm>
            <a:off x="5894075" y="76200"/>
            <a:ext cx="3135000" cy="3906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544" name="Google Shape;544;p57"/>
          <p:cNvSpPr txBox="1"/>
          <p:nvPr/>
        </p:nvSpPr>
        <p:spPr>
          <a:xfrm>
            <a:off x="6104238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</a:rPr>
              <a:t>Veličković et al, Graph Attention Networks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545" name="Google Shape;545;p57"/>
          <p:cNvSpPr txBox="1"/>
          <p:nvPr/>
        </p:nvSpPr>
        <p:spPr>
          <a:xfrm>
            <a:off x="5894063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8"/>
          <p:cNvSpPr/>
          <p:nvPr/>
        </p:nvSpPr>
        <p:spPr>
          <a:xfrm>
            <a:off x="374325" y="1101688"/>
            <a:ext cx="2289300" cy="1565700"/>
          </a:xfrm>
          <a:prstGeom prst="rect">
            <a:avLst/>
          </a:prstGeom>
          <a:solidFill>
            <a:srgbClr val="FCE5CD"/>
          </a:solidFill>
          <a:ln cap="flat" cmpd="sng" w="2857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8"/>
          <p:cNvSpPr txBox="1"/>
          <p:nvPr>
            <p:ph type="title"/>
          </p:nvPr>
        </p:nvSpPr>
        <p:spPr>
          <a:xfrm>
            <a:off x="311700" y="445025"/>
            <a:ext cx="40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 Passing GNN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2" name="Google Shape;552;p58"/>
          <p:cNvSpPr txBox="1"/>
          <p:nvPr/>
        </p:nvSpPr>
        <p:spPr>
          <a:xfrm>
            <a:off x="3753750" y="1918500"/>
            <a:ext cx="50928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0" spcFirstLastPara="1" rIns="91425" wrap="square" tIns="91425">
            <a:noAutofit/>
          </a:bodyPr>
          <a:lstStyle/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messages depend on </a:t>
            </a: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both source and destination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edge features could be integrated as well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11300" lvl="0" marL="1368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has the ability to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modify the structure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3" name="Google Shape;553;p58"/>
          <p:cNvSpPr txBox="1"/>
          <p:nvPr/>
        </p:nvSpPr>
        <p:spPr>
          <a:xfrm>
            <a:off x="527454" y="2169563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MLP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4" name="Google Shape;554;p58"/>
          <p:cNvSpPr txBox="1"/>
          <p:nvPr/>
        </p:nvSpPr>
        <p:spPr>
          <a:xfrm>
            <a:off x="527449" y="1711163"/>
            <a:ext cx="297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  <a:latin typeface="Verdana"/>
                <a:ea typeface="Verdana"/>
                <a:cs typeface="Verdana"/>
                <a:sym typeface="Verdana"/>
              </a:rPr>
              <a:t>Agg	       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sum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5" name="Google Shape;555;p58"/>
          <p:cNvSpPr txBox="1"/>
          <p:nvPr/>
        </p:nvSpPr>
        <p:spPr>
          <a:xfrm>
            <a:off x="527455" y="1252774"/>
            <a:ext cx="1131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Send</a:t>
            </a:r>
            <a:endParaRPr b="1">
              <a:solidFill>
                <a:srgbClr val="1155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6" name="Google Shape;5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50" y="3086375"/>
            <a:ext cx="2530537" cy="14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451" y="3292120"/>
            <a:ext cx="2617098" cy="12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8"/>
          <p:cNvSpPr/>
          <p:nvPr/>
        </p:nvSpPr>
        <p:spPr>
          <a:xfrm>
            <a:off x="5894063" y="90511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559" name="Google Shape;559;p58"/>
          <p:cNvSpPr txBox="1"/>
          <p:nvPr/>
        </p:nvSpPr>
        <p:spPr>
          <a:xfrm>
            <a:off x="6104238" y="102886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Gilmer et al,</a:t>
            </a:r>
            <a:r>
              <a:rPr i="1" lang="en-GB" sz="1000">
                <a:solidFill>
                  <a:srgbClr val="666666"/>
                </a:solidFill>
              </a:rPr>
              <a:t> Neural Message Passing for Quantum Chemistry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560" name="Google Shape;560;p58"/>
          <p:cNvSpPr txBox="1"/>
          <p:nvPr/>
        </p:nvSpPr>
        <p:spPr>
          <a:xfrm>
            <a:off x="5894063" y="98086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  <p:pic>
        <p:nvPicPr>
          <p:cNvPr id="561" name="Google Shape;56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400" y="1138477"/>
            <a:ext cx="133348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8"/>
          <p:cNvPicPr preferRelativeResize="0"/>
          <p:nvPr/>
        </p:nvPicPr>
        <p:blipFill rotWithShape="1">
          <a:blip r:embed="rId6">
            <a:alphaModFix/>
          </a:blip>
          <a:srcRect b="0" l="56192" r="0" t="0"/>
          <a:stretch/>
        </p:blipFill>
        <p:spPr>
          <a:xfrm>
            <a:off x="4369800" y="1168538"/>
            <a:ext cx="1002900" cy="59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58"/>
          <p:cNvCxnSpPr/>
          <p:nvPr/>
        </p:nvCxnSpPr>
        <p:spPr>
          <a:xfrm>
            <a:off x="5489307" y="1389188"/>
            <a:ext cx="34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4" name="Google Shape;564;p58"/>
          <p:cNvPicPr preferRelativeResize="0"/>
          <p:nvPr/>
        </p:nvPicPr>
        <p:blipFill rotWithShape="1">
          <a:blip r:embed="rId5">
            <a:alphaModFix/>
          </a:blip>
          <a:srcRect b="0" l="30157" r="0" t="0"/>
          <a:stretch/>
        </p:blipFill>
        <p:spPr>
          <a:xfrm>
            <a:off x="1490050" y="1290875"/>
            <a:ext cx="93132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GNN flavours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0" name="Google Shape;5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138" y="1338650"/>
            <a:ext cx="3959525" cy="6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9"/>
          <p:cNvSpPr txBox="1"/>
          <p:nvPr/>
        </p:nvSpPr>
        <p:spPr>
          <a:xfrm>
            <a:off x="1174850" y="2485775"/>
            <a:ext cx="2303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Verdana"/>
                <a:ea typeface="Verdana"/>
                <a:cs typeface="Verdana"/>
                <a:sym typeface="Verdana"/>
              </a:rPr>
              <a:t>Convolutional GNN</a:t>
            </a:r>
            <a:endParaRPr b="1"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2" name="Google Shape;572;p59"/>
          <p:cNvSpPr txBox="1"/>
          <p:nvPr/>
        </p:nvSpPr>
        <p:spPr>
          <a:xfrm>
            <a:off x="3762518" y="2485786"/>
            <a:ext cx="2177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Verdana"/>
                <a:ea typeface="Verdana"/>
                <a:cs typeface="Verdana"/>
                <a:sym typeface="Verdana"/>
              </a:rPr>
              <a:t>Attentional GNN</a:t>
            </a:r>
            <a:endParaRPr b="1"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3" name="Google Shape;573;p59"/>
          <p:cNvSpPr txBox="1"/>
          <p:nvPr/>
        </p:nvSpPr>
        <p:spPr>
          <a:xfrm>
            <a:off x="6224555" y="2485786"/>
            <a:ext cx="2177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Verdana"/>
                <a:ea typeface="Verdana"/>
                <a:cs typeface="Verdana"/>
                <a:sym typeface="Verdana"/>
              </a:rPr>
              <a:t>Message Passing</a:t>
            </a:r>
            <a:endParaRPr b="1"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4" name="Google Shape;574;p59"/>
          <p:cNvSpPr txBox="1"/>
          <p:nvPr/>
        </p:nvSpPr>
        <p:spPr>
          <a:xfrm>
            <a:off x="501455" y="4126261"/>
            <a:ext cx="783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Upd 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   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								      MLP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5" name="Google Shape;575;p59"/>
          <p:cNvSpPr txBox="1"/>
          <p:nvPr/>
        </p:nvSpPr>
        <p:spPr>
          <a:xfrm>
            <a:off x="501455" y="3667861"/>
            <a:ext cx="7836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69138"/>
                </a:solidFill>
                <a:latin typeface="Verdana"/>
                <a:ea typeface="Verdana"/>
                <a:cs typeface="Verdana"/>
                <a:sym typeface="Verdana"/>
              </a:rPr>
              <a:t>Agg		     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mean/sum			  attention			  mean/sum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76" name="Google Shape;576;p59"/>
          <p:cNvSpPr txBox="1"/>
          <p:nvPr/>
        </p:nvSpPr>
        <p:spPr>
          <a:xfrm>
            <a:off x="501455" y="3209461"/>
            <a:ext cx="1131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Verdana"/>
                <a:ea typeface="Verdana"/>
                <a:cs typeface="Verdana"/>
                <a:sym typeface="Verdana"/>
              </a:rPr>
              <a:t>Send</a:t>
            </a:r>
            <a:endParaRPr b="1">
              <a:solidFill>
                <a:srgbClr val="1155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77" name="Google Shape;57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555" y="3209461"/>
            <a:ext cx="495800" cy="3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605" y="3209461"/>
            <a:ext cx="495800" cy="3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005" y="3168099"/>
            <a:ext cx="796986" cy="4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9"/>
          <p:cNvSpPr txBox="1"/>
          <p:nvPr/>
        </p:nvSpPr>
        <p:spPr>
          <a:xfrm>
            <a:off x="981229" y="4126250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+Agg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1" name="Google Shape;58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6382" y="4241400"/>
            <a:ext cx="422643" cy="1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9"/>
          <p:cNvSpPr txBox="1"/>
          <p:nvPr/>
        </p:nvSpPr>
        <p:spPr>
          <a:xfrm>
            <a:off x="3483454" y="4116575"/>
            <a:ext cx="2235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74EA7"/>
                </a:solidFill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+Agg								     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3" name="Google Shape;58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8607" y="4231725"/>
            <a:ext cx="422643" cy="1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What tasks can we solve?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9" name="Google Shape;5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75" y="1946877"/>
            <a:ext cx="2084499" cy="8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450" y="1915150"/>
            <a:ext cx="2299300" cy="9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125" y="1397175"/>
            <a:ext cx="2519624" cy="163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2175" y="3949850"/>
            <a:ext cx="693600" cy="1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0"/>
          <p:cNvSpPr txBox="1"/>
          <p:nvPr/>
        </p:nvSpPr>
        <p:spPr>
          <a:xfrm>
            <a:off x="6438675" y="3234750"/>
            <a:ext cx="182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72000">
            <a:noAutofit/>
          </a:bodyPr>
          <a:lstStyle/>
          <a:p>
            <a:pPr indent="-139299" lvl="0" marL="244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 single prediction for the entire graph </a:t>
            </a:r>
            <a:endParaRPr/>
          </a:p>
        </p:txBody>
      </p:sp>
      <p:pic>
        <p:nvPicPr>
          <p:cNvPr id="594" name="Google Shape;59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962" y="4030077"/>
            <a:ext cx="934475" cy="1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0"/>
          <p:cNvSpPr txBox="1"/>
          <p:nvPr/>
        </p:nvSpPr>
        <p:spPr>
          <a:xfrm>
            <a:off x="505900" y="3234750"/>
            <a:ext cx="144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72000">
            <a:noAutofit/>
          </a:bodyPr>
          <a:lstStyle/>
          <a:p>
            <a:pPr indent="-139299" lvl="0" marL="244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one prediction for each node </a:t>
            </a:r>
            <a:endParaRPr/>
          </a:p>
        </p:txBody>
      </p:sp>
      <p:sp>
        <p:nvSpPr>
          <p:cNvPr id="596" name="Google Shape;596;p60"/>
          <p:cNvSpPr txBox="1"/>
          <p:nvPr/>
        </p:nvSpPr>
        <p:spPr>
          <a:xfrm>
            <a:off x="3577575" y="3234750"/>
            <a:ext cx="144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72000">
            <a:noAutofit/>
          </a:bodyPr>
          <a:lstStyle/>
          <a:p>
            <a:pPr indent="-139299" lvl="0" marL="244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one prediction for each edge </a:t>
            </a:r>
            <a:endParaRPr/>
          </a:p>
        </p:txBody>
      </p:sp>
      <p:pic>
        <p:nvPicPr>
          <p:cNvPr id="597" name="Google Shape;597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8113" y="4030075"/>
            <a:ext cx="959516" cy="1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6800" y="555225"/>
            <a:ext cx="1754750" cy="3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GNN Output - Node level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04" name="Google Shape;6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75" y="2151275"/>
            <a:ext cx="3037201" cy="12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1"/>
          <p:cNvSpPr txBox="1"/>
          <p:nvPr/>
        </p:nvSpPr>
        <p:spPr>
          <a:xfrm>
            <a:off x="4025975" y="1508425"/>
            <a:ext cx="49257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</a:t>
            </a:r>
            <a:r>
              <a:rPr lang="en-GB" sz="1600"/>
              <a:t>redict one output for each </a:t>
            </a:r>
            <a:r>
              <a:rPr b="1" lang="en-GB" sz="1600"/>
              <a:t>node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cost function aggregate the error from all nodes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06" name="Google Shape;60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475" y="1969600"/>
            <a:ext cx="1962875" cy="29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9475" y="3695525"/>
            <a:ext cx="196287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00" y="1534902"/>
            <a:ext cx="4756738" cy="255182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Feature matrix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6420188" y="1534902"/>
            <a:ext cx="1607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5"/>
                </a:solidFill>
              </a:rPr>
              <a:t>Feature matrix</a:t>
            </a:r>
            <a:endParaRPr b="1" sz="1600">
              <a:solidFill>
                <a:schemeClr val="accent5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875" y="2136700"/>
            <a:ext cx="3320350" cy="15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GNN Output - Edge level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13" name="Google Shape;6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51377"/>
            <a:ext cx="3108474" cy="12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2"/>
          <p:cNvSpPr txBox="1"/>
          <p:nvPr/>
        </p:nvSpPr>
        <p:spPr>
          <a:xfrm>
            <a:off x="4025975" y="1508425"/>
            <a:ext cx="49257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predict one output for each </a:t>
            </a:r>
            <a:r>
              <a:rPr b="1" lang="en-GB" sz="1600"/>
              <a:t>edge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cost function aggregate the error for all edges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15" name="Google Shape;61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875" y="2041475"/>
            <a:ext cx="2494149" cy="3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875" y="3734675"/>
            <a:ext cx="2899250" cy="6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08425"/>
            <a:ext cx="3645426" cy="2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GNN Output - Graph level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3" name="Google Shape;623;p63"/>
          <p:cNvSpPr txBox="1"/>
          <p:nvPr/>
        </p:nvSpPr>
        <p:spPr>
          <a:xfrm>
            <a:off x="4025975" y="1508425"/>
            <a:ext cx="49257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predict a single output for </a:t>
            </a:r>
            <a:r>
              <a:rPr b="1" lang="en-GB" sz="1600"/>
              <a:t>the entire graph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cost function aggregate the error from all graphs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24" name="Google Shape;62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726" y="2044975"/>
            <a:ext cx="2724150" cy="2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5723" y="3748750"/>
            <a:ext cx="183083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Transductive vs Inductive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1" name="Google Shape;631;p64"/>
          <p:cNvSpPr txBox="1"/>
          <p:nvPr/>
        </p:nvSpPr>
        <p:spPr>
          <a:xfrm>
            <a:off x="1490025" y="4427550"/>
            <a:ext cx="154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Transductive</a:t>
            </a:r>
            <a:endParaRPr b="1" sz="1800"/>
          </a:p>
        </p:txBody>
      </p:sp>
      <p:sp>
        <p:nvSpPr>
          <p:cNvPr id="632" name="Google Shape;632;p64"/>
          <p:cNvSpPr txBox="1"/>
          <p:nvPr/>
        </p:nvSpPr>
        <p:spPr>
          <a:xfrm>
            <a:off x="5940650" y="4427546"/>
            <a:ext cx="135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Inductive</a:t>
            </a:r>
            <a:endParaRPr b="1" sz="1800"/>
          </a:p>
        </p:txBody>
      </p:sp>
      <p:pic>
        <p:nvPicPr>
          <p:cNvPr id="633" name="Google Shape;6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25" y="2298879"/>
            <a:ext cx="3142875" cy="16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837" y="258775"/>
            <a:ext cx="2283226" cy="39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GNN - Multiple Layers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40" name="Google Shape;6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6200"/>
            <a:ext cx="8839204" cy="2287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>
            <a:alpha val="70890"/>
          </a:srgbClr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3. Expressive power of graphs</a:t>
            </a:r>
            <a:endParaRPr b="1">
              <a:solidFill>
                <a:srgbClr val="6AA84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46" name="Google Shape;646;p66"/>
          <p:cNvPicPr preferRelativeResize="0"/>
          <p:nvPr/>
        </p:nvPicPr>
        <p:blipFill rotWithShape="1">
          <a:blip r:embed="rId3">
            <a:alphaModFix/>
          </a:blip>
          <a:srcRect b="0" l="0" r="31768" t="0"/>
          <a:stretch/>
        </p:blipFill>
        <p:spPr>
          <a:xfrm>
            <a:off x="2193325" y="1421137"/>
            <a:ext cx="4927350" cy="1703124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6"/>
          <p:cNvSpPr txBox="1"/>
          <p:nvPr/>
        </p:nvSpPr>
        <p:spPr>
          <a:xfrm>
            <a:off x="1591125" y="3527675"/>
            <a:ext cx="69198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veat"/>
                <a:ea typeface="Caveat"/>
                <a:cs typeface="Caveat"/>
                <a:sym typeface="Caveat"/>
              </a:rPr>
              <a:t>How many different  graphs are in the image</a:t>
            </a:r>
            <a:r>
              <a:rPr lang="en-GB" sz="3000">
                <a:latin typeface="Caveat"/>
                <a:ea typeface="Caveat"/>
                <a:cs typeface="Caveat"/>
                <a:sym typeface="Caveat"/>
              </a:rPr>
              <a:t>? 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Graph isomorphism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3" name="Google Shape;653;p67"/>
          <p:cNvSpPr txBox="1"/>
          <p:nvPr/>
        </p:nvSpPr>
        <p:spPr>
          <a:xfrm>
            <a:off x="345525" y="1305375"/>
            <a:ext cx="8064600" cy="82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Def: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Two graphs               and              are isomorphic if and only if there exist a mapping from all nodes and all edges of a graph to the other or, more formally, if and only if there exists a permutation matrix P such that 			  and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4" name="Google Shape;6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00" y="1828150"/>
            <a:ext cx="1180025" cy="2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0575" y="1841850"/>
            <a:ext cx="1015825" cy="1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625" y="1384625"/>
            <a:ext cx="773606" cy="2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7088" y="1384625"/>
            <a:ext cx="773616" cy="2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788" y="2501299"/>
            <a:ext cx="6896625" cy="13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Graph isomorphism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4" name="Google Shape;664;p68"/>
          <p:cNvSpPr txBox="1"/>
          <p:nvPr/>
        </p:nvSpPr>
        <p:spPr>
          <a:xfrm>
            <a:off x="345525" y="1305375"/>
            <a:ext cx="8064600" cy="82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Def: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Two graphs               and              are isomorphic if and only if there exist a mapping from all nodes and all edges of a graph to the other or, more formally, if and only if there exists a permutation matrix P such that 			  and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65" name="Google Shape;6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00" y="1828150"/>
            <a:ext cx="1180025" cy="2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0575" y="1841850"/>
            <a:ext cx="1015825" cy="1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625" y="1384625"/>
            <a:ext cx="773606" cy="2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7088" y="1384625"/>
            <a:ext cx="773616" cy="2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8"/>
          <p:cNvSpPr txBox="1"/>
          <p:nvPr/>
        </p:nvSpPr>
        <p:spPr>
          <a:xfrm>
            <a:off x="487125" y="2707850"/>
            <a:ext cx="8123700" cy="15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126000" spcFirstLastPara="1" rIns="162000" wrap="square" tIns="91425">
            <a:noAutofit/>
          </a:bodyPr>
          <a:lstStyle/>
          <a:p>
            <a:pPr indent="-88900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 polynomial time algorithm is known to determine if two graphs are isomorphic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88900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Weisfeiler-Lehman Algorithm (WL)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 a powerful algorithm for isomorphism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testing, but it still has cases when it goes wrong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Weisfeiler-Lehman Algorithm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5" name="Google Shape;6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75" y="1217987"/>
            <a:ext cx="8000650" cy="3187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Expressive power of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1" name="Google Shape;681;p70"/>
          <p:cNvSpPr txBox="1"/>
          <p:nvPr/>
        </p:nvSpPr>
        <p:spPr>
          <a:xfrm>
            <a:off x="311700" y="1305375"/>
            <a:ext cx="8370300" cy="666000"/>
          </a:xfrm>
          <a:prstGeom prst="rect">
            <a:avLst/>
          </a:prstGeom>
          <a:solidFill>
            <a:srgbClr val="F4CCCC">
              <a:alpha val="360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Theorem: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 sufficient number of MPNN layers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 most as powerful as the 1-WL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distinguishing between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graphs with input features from a countable universe.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82" name="Google Shape;68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775" y="2259025"/>
            <a:ext cx="3074150" cy="2311924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0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684" name="Google Shape;684;p70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</a:rPr>
              <a:t>Xu et al, How Powerful are Graph Neural Networks?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685" name="Google Shape;685;p70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850" y="2259025"/>
            <a:ext cx="3074150" cy="2309849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Expressive power of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92" name="Google Shape;692;p71"/>
          <p:cNvSpPr txBox="1"/>
          <p:nvPr/>
        </p:nvSpPr>
        <p:spPr>
          <a:xfrm>
            <a:off x="311700" y="1305375"/>
            <a:ext cx="8370300" cy="572700"/>
          </a:xfrm>
          <a:prstGeom prst="rect">
            <a:avLst/>
          </a:prstGeom>
          <a:solidFill>
            <a:srgbClr val="C9DAF8">
              <a:alpha val="52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Theorem:</a:t>
            </a: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MPNNs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powerful as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1-WL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if	       ,         and 		 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injective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f_{upd}" id="693" name="Google Shape;693;p7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150" y="1360500"/>
            <a:ext cx="437900" cy="290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agg}" id="694" name="Google Shape;694;p7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5575" y="1360500"/>
            <a:ext cx="418188" cy="2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readout}" id="695" name="Google Shape;695;p7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8400" y="1360500"/>
            <a:ext cx="801794" cy="2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1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697" name="Google Shape;697;p71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</a:rPr>
              <a:t>Xu et al, How Powerful are Graph Neural Networks?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698" name="Google Shape;698;p71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Graph structure: Nodes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6457750" y="1534888"/>
            <a:ext cx="1883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5"/>
                </a:solidFill>
              </a:rPr>
              <a:t>Adjacency</a:t>
            </a:r>
            <a:r>
              <a:rPr b="1" lang="en-GB" sz="1600">
                <a:solidFill>
                  <a:schemeClr val="accent5"/>
                </a:solidFill>
              </a:rPr>
              <a:t> matrix</a:t>
            </a:r>
            <a:endParaRPr b="1" sz="1600">
              <a:solidFill>
                <a:schemeClr val="accent5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49642" t="0"/>
          <a:stretch/>
        </p:blipFill>
        <p:spPr>
          <a:xfrm>
            <a:off x="387900" y="1810525"/>
            <a:ext cx="2923150" cy="26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950" y="2161050"/>
            <a:ext cx="2858500" cy="17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58847" r="0" t="0"/>
          <a:stretch/>
        </p:blipFill>
        <p:spPr>
          <a:xfrm>
            <a:off x="3450050" y="1446425"/>
            <a:ext cx="2388876" cy="2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2"/>
          <p:cNvSpPr txBox="1"/>
          <p:nvPr/>
        </p:nvSpPr>
        <p:spPr>
          <a:xfrm>
            <a:off x="311700" y="1305375"/>
            <a:ext cx="8370300" cy="572700"/>
          </a:xfrm>
          <a:prstGeom prst="rect">
            <a:avLst/>
          </a:prstGeom>
          <a:solidFill>
            <a:srgbClr val="C9DAF8">
              <a:alpha val="52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Theorem:</a:t>
            </a: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MPNNs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powerful as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1-WL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if	       ,         and 		 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injective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f_{upd}" id="704" name="Google Shape;704;p7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150" y="1360500"/>
            <a:ext cx="437900" cy="290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agg}" id="705" name="Google Shape;705;p7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575" y="1360500"/>
            <a:ext cx="418188" cy="2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readout}" id="706" name="Google Shape;706;p7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8400" y="1360500"/>
            <a:ext cx="801794" cy="2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Expressive power of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8" name="Google Shape;708;p72"/>
          <p:cNvSpPr/>
          <p:nvPr/>
        </p:nvSpPr>
        <p:spPr>
          <a:xfrm>
            <a:off x="5375675" y="1322050"/>
            <a:ext cx="438000" cy="4170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72"/>
          <p:cNvPicPr preferRelativeResize="0"/>
          <p:nvPr/>
        </p:nvPicPr>
        <p:blipFill rotWithShape="1">
          <a:blip r:embed="rId6">
            <a:alphaModFix/>
          </a:blip>
          <a:srcRect b="0" l="31468" r="32677" t="0"/>
          <a:stretch/>
        </p:blipFill>
        <p:spPr>
          <a:xfrm>
            <a:off x="280675" y="2760827"/>
            <a:ext cx="2613760" cy="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325" y="3262725"/>
            <a:ext cx="2318476" cy="2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2"/>
          <p:cNvSpPr/>
          <p:nvPr/>
        </p:nvSpPr>
        <p:spPr>
          <a:xfrm>
            <a:off x="6928400" y="1297325"/>
            <a:ext cx="801900" cy="4170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2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13" name="Google Shape;713;p72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</a:rPr>
              <a:t>Xu et al, How Powerful are Graph Neural Networks?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714" name="Google Shape;714;p72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975" y="2043367"/>
            <a:ext cx="2657412" cy="1725958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Expressive power of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1" name="Google Shape;721;p73"/>
          <p:cNvSpPr txBox="1"/>
          <p:nvPr/>
        </p:nvSpPr>
        <p:spPr>
          <a:xfrm>
            <a:off x="7342550" y="2268539"/>
            <a:ext cx="15543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MEAN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73"/>
          <p:cNvPicPr preferRelativeResize="0"/>
          <p:nvPr/>
        </p:nvPicPr>
        <p:blipFill rotWithShape="1">
          <a:blip r:embed="rId4">
            <a:alphaModFix/>
          </a:blip>
          <a:srcRect b="0" l="31468" r="32677" t="0"/>
          <a:stretch/>
        </p:blipFill>
        <p:spPr>
          <a:xfrm>
            <a:off x="311888" y="2760827"/>
            <a:ext cx="2613760" cy="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25" y="3262725"/>
            <a:ext cx="2318476" cy="2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3"/>
          <p:cNvSpPr txBox="1"/>
          <p:nvPr/>
        </p:nvSpPr>
        <p:spPr>
          <a:xfrm>
            <a:off x="311700" y="1305375"/>
            <a:ext cx="8370300" cy="572700"/>
          </a:xfrm>
          <a:prstGeom prst="rect">
            <a:avLst/>
          </a:prstGeom>
          <a:solidFill>
            <a:srgbClr val="C9DAF8">
              <a:alpha val="52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Theorem:</a:t>
            </a: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MPNNs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powerful as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1-WL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if	       ,         and 		 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injective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f_{upd}" id="725" name="Google Shape;725;p7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150" y="1360500"/>
            <a:ext cx="437900" cy="290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agg}" id="726" name="Google Shape;726;p7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575" y="1360500"/>
            <a:ext cx="418188" cy="2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readout}" id="727" name="Google Shape;727;p73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8400" y="1360500"/>
            <a:ext cx="801794" cy="2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3"/>
          <p:cNvSpPr/>
          <p:nvPr/>
        </p:nvSpPr>
        <p:spPr>
          <a:xfrm>
            <a:off x="5375675" y="1297325"/>
            <a:ext cx="438000" cy="4170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3"/>
          <p:cNvSpPr/>
          <p:nvPr/>
        </p:nvSpPr>
        <p:spPr>
          <a:xfrm>
            <a:off x="6928400" y="1297325"/>
            <a:ext cx="801900" cy="4170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3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31" name="Google Shape;731;p73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</a:rPr>
              <a:t>Xu et al, How Powerful are Graph Neural Networks?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732" name="Google Shape;732;p73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575" y="2016500"/>
            <a:ext cx="2657426" cy="1725951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Expressive power of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39" name="Google Shape;739;p74"/>
          <p:cNvPicPr preferRelativeResize="0"/>
          <p:nvPr/>
        </p:nvPicPr>
        <p:blipFill rotWithShape="1">
          <a:blip r:embed="rId4">
            <a:alphaModFix/>
          </a:blip>
          <a:srcRect b="0" l="31468" r="32677" t="0"/>
          <a:stretch/>
        </p:blipFill>
        <p:spPr>
          <a:xfrm>
            <a:off x="279513" y="2735552"/>
            <a:ext cx="2613760" cy="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4"/>
          <p:cNvSpPr txBox="1"/>
          <p:nvPr/>
        </p:nvSpPr>
        <p:spPr>
          <a:xfrm>
            <a:off x="7310175" y="2223689"/>
            <a:ext cx="15543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/>
              <a:t>MEAN 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/>
              <a:t>MAX 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SUM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25" y="3262725"/>
            <a:ext cx="2318476" cy="2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4"/>
          <p:cNvSpPr txBox="1"/>
          <p:nvPr/>
        </p:nvSpPr>
        <p:spPr>
          <a:xfrm>
            <a:off x="311700" y="1305375"/>
            <a:ext cx="8370300" cy="572700"/>
          </a:xfrm>
          <a:prstGeom prst="rect">
            <a:avLst/>
          </a:prstGeom>
          <a:solidFill>
            <a:srgbClr val="C9DAF8">
              <a:alpha val="52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Theorem:</a:t>
            </a: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MPNNs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powerful as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1-WL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if	       ,         and 		 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injective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f_{upd}" id="743" name="Google Shape;743;p7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150" y="1360500"/>
            <a:ext cx="437900" cy="290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agg}" id="744" name="Google Shape;744;p7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575" y="1360500"/>
            <a:ext cx="418188" cy="2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readout}" id="745" name="Google Shape;745;p74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8400" y="1360500"/>
            <a:ext cx="801794" cy="2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4"/>
          <p:cNvSpPr/>
          <p:nvPr/>
        </p:nvSpPr>
        <p:spPr>
          <a:xfrm>
            <a:off x="5375675" y="1336429"/>
            <a:ext cx="438000" cy="4170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4"/>
          <p:cNvSpPr/>
          <p:nvPr/>
        </p:nvSpPr>
        <p:spPr>
          <a:xfrm>
            <a:off x="6928400" y="1297325"/>
            <a:ext cx="801900" cy="4170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4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49" name="Google Shape;749;p74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</a:rPr>
              <a:t>Xu et al, How Powerful are Graph Neural Networks?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750" name="Google Shape;750;p74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Expressive power of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6" name="Google Shape;756;p75"/>
          <p:cNvSpPr txBox="1"/>
          <p:nvPr/>
        </p:nvSpPr>
        <p:spPr>
          <a:xfrm>
            <a:off x="7310175" y="2223689"/>
            <a:ext cx="15543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/>
              <a:t>MEAN 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/>
              <a:t>MAX 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SUM</a:t>
            </a:r>
            <a:r>
              <a:rPr lang="en-GB"/>
              <a:t> </a:t>
            </a:r>
            <a:r>
              <a:rPr lang="en-GB"/>
              <a:t>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75"/>
          <p:cNvPicPr preferRelativeResize="0"/>
          <p:nvPr/>
        </p:nvPicPr>
        <p:blipFill rotWithShape="1">
          <a:blip r:embed="rId3">
            <a:alphaModFix/>
          </a:blip>
          <a:srcRect b="0" l="0" r="0" t="7604"/>
          <a:stretch/>
        </p:blipFill>
        <p:spPr>
          <a:xfrm>
            <a:off x="311700" y="4041350"/>
            <a:ext cx="8370298" cy="81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5"/>
          <p:cNvPicPr preferRelativeResize="0"/>
          <p:nvPr/>
        </p:nvPicPr>
        <p:blipFill rotWithShape="1">
          <a:blip r:embed="rId4">
            <a:alphaModFix/>
          </a:blip>
          <a:srcRect b="0" l="31468" r="32677" t="0"/>
          <a:stretch/>
        </p:blipFill>
        <p:spPr>
          <a:xfrm>
            <a:off x="279513" y="2735552"/>
            <a:ext cx="2613760" cy="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25" y="3262725"/>
            <a:ext cx="2318476" cy="2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5575" y="2016500"/>
            <a:ext cx="2657426" cy="172595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5"/>
          <p:cNvSpPr txBox="1"/>
          <p:nvPr/>
        </p:nvSpPr>
        <p:spPr>
          <a:xfrm>
            <a:off x="311700" y="1305375"/>
            <a:ext cx="8370300" cy="572700"/>
          </a:xfrm>
          <a:prstGeom prst="rect">
            <a:avLst/>
          </a:prstGeom>
          <a:solidFill>
            <a:srgbClr val="C9DAF8">
              <a:alpha val="52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Theorem:</a:t>
            </a: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MPNNs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powerful as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1-WL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if	       ,         and 		 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injective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f_{upd}" id="762" name="Google Shape;762;p7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2150" y="1360500"/>
            <a:ext cx="437900" cy="290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agg}" id="763" name="Google Shape;763;p7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5575" y="1360500"/>
            <a:ext cx="418188" cy="2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readout}" id="764" name="Google Shape;764;p75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28400" y="1360500"/>
            <a:ext cx="801794" cy="2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5"/>
          <p:cNvSpPr/>
          <p:nvPr/>
        </p:nvSpPr>
        <p:spPr>
          <a:xfrm>
            <a:off x="5375675" y="1322050"/>
            <a:ext cx="438000" cy="4170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5"/>
          <p:cNvSpPr/>
          <p:nvPr/>
        </p:nvSpPr>
        <p:spPr>
          <a:xfrm>
            <a:off x="6928400" y="1297325"/>
            <a:ext cx="801900" cy="4170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5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68" name="Google Shape;768;p75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666666"/>
                </a:solidFill>
              </a:rPr>
              <a:t>Xu et al, How Powerful are Graph Neural Networks?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769" name="Google Shape;769;p75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Expressive power of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75" name="Google Shape;775;p76"/>
          <p:cNvPicPr preferRelativeResize="0"/>
          <p:nvPr/>
        </p:nvPicPr>
        <p:blipFill rotWithShape="1">
          <a:blip r:embed="rId3">
            <a:alphaModFix/>
          </a:blip>
          <a:srcRect b="0" l="73680" r="2763" t="0"/>
          <a:stretch/>
        </p:blipFill>
        <p:spPr>
          <a:xfrm>
            <a:off x="311700" y="2470150"/>
            <a:ext cx="19594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937" y="2094925"/>
            <a:ext cx="2502875" cy="16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6"/>
          <p:cNvSpPr txBox="1"/>
          <p:nvPr/>
        </p:nvSpPr>
        <p:spPr>
          <a:xfrm>
            <a:off x="311700" y="1305375"/>
            <a:ext cx="8370300" cy="572700"/>
          </a:xfrm>
          <a:prstGeom prst="rect">
            <a:avLst/>
          </a:prstGeom>
          <a:solidFill>
            <a:srgbClr val="C9DAF8">
              <a:alpha val="52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Theorem:</a:t>
            </a: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GNNs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powerful as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1-WL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if	       ,         and 		 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injective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f_{upd}" id="778" name="Google Shape;778;p7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150" y="1360500"/>
            <a:ext cx="437900" cy="290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agg}" id="779" name="Google Shape;779;p7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9375" y="1360500"/>
            <a:ext cx="418188" cy="2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readout}" id="780" name="Google Shape;780;p76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8400" y="1360500"/>
            <a:ext cx="801794" cy="2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6"/>
          <p:cNvSpPr/>
          <p:nvPr/>
        </p:nvSpPr>
        <p:spPr>
          <a:xfrm>
            <a:off x="5299475" y="1322050"/>
            <a:ext cx="438000" cy="4170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76"/>
          <p:cNvSpPr/>
          <p:nvPr/>
        </p:nvSpPr>
        <p:spPr>
          <a:xfrm>
            <a:off x="6928400" y="1297325"/>
            <a:ext cx="801900" cy="4170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76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784" name="Google Shape;784;p76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666666"/>
                </a:solidFill>
              </a:rPr>
              <a:t>Xu et al, How Powerful are Graph Neural Networks?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785" name="Google Shape;785;p76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Expressive power of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1" name="Google Shape;79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5" y="3518275"/>
            <a:ext cx="8180749" cy="12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7"/>
          <p:cNvPicPr preferRelativeResize="0"/>
          <p:nvPr/>
        </p:nvPicPr>
        <p:blipFill rotWithShape="1">
          <a:blip r:embed="rId4">
            <a:alphaModFix/>
          </a:blip>
          <a:srcRect b="5704" l="0" r="0" t="8898"/>
          <a:stretch/>
        </p:blipFill>
        <p:spPr>
          <a:xfrm>
            <a:off x="3210275" y="2517450"/>
            <a:ext cx="3768831" cy="2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77"/>
          <p:cNvPicPr preferRelativeResize="0"/>
          <p:nvPr/>
        </p:nvPicPr>
        <p:blipFill rotWithShape="1">
          <a:blip r:embed="rId5">
            <a:alphaModFix/>
          </a:blip>
          <a:srcRect b="0" l="73680" r="2763" t="0"/>
          <a:stretch/>
        </p:blipFill>
        <p:spPr>
          <a:xfrm>
            <a:off x="311700" y="2470150"/>
            <a:ext cx="195946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7"/>
          <p:cNvSpPr txBox="1"/>
          <p:nvPr/>
        </p:nvSpPr>
        <p:spPr>
          <a:xfrm>
            <a:off x="311700" y="1305375"/>
            <a:ext cx="8370300" cy="572700"/>
          </a:xfrm>
          <a:prstGeom prst="rect">
            <a:avLst/>
          </a:prstGeom>
          <a:solidFill>
            <a:srgbClr val="C9DAF8">
              <a:alpha val="52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  <a:latin typeface="Verdana"/>
                <a:ea typeface="Verdana"/>
                <a:cs typeface="Verdana"/>
                <a:sym typeface="Verdana"/>
              </a:rPr>
              <a:t>Theorem:</a:t>
            </a: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GNNs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powerful as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1-WL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if	       ,         and 		 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injective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f_{upd}" id="795" name="Google Shape;795;p7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150" y="1360500"/>
            <a:ext cx="437900" cy="290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agg}" id="796" name="Google Shape;796;p7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9375" y="1360500"/>
            <a:ext cx="418188" cy="2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readout}" id="797" name="Google Shape;797;p77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8400" y="1360500"/>
            <a:ext cx="801794" cy="2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7"/>
          <p:cNvSpPr/>
          <p:nvPr/>
        </p:nvSpPr>
        <p:spPr>
          <a:xfrm>
            <a:off x="5942100" y="1297325"/>
            <a:ext cx="438000" cy="4170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7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00" name="Google Shape;800;p77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666666"/>
                </a:solidFill>
              </a:rPr>
              <a:t>Xu et al, How Powerful are Graph Neural Networks?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801" name="Google Shape;801;p77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Expressive power of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7" name="Google Shape;807;p78"/>
          <p:cNvSpPr txBox="1"/>
          <p:nvPr/>
        </p:nvSpPr>
        <p:spPr>
          <a:xfrm>
            <a:off x="311700" y="1444375"/>
            <a:ext cx="83703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Most expressive Message Passing based GNN :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08" name="Google Shape;8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288" y="2571750"/>
            <a:ext cx="7013124" cy="8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8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10" name="Google Shape;810;p78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666666"/>
                </a:solidFill>
              </a:rPr>
              <a:t>Xu et al, How Powerful are Graph Neural Networks?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811" name="Google Shape;811;p78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Counting substructure</a:t>
            </a:r>
            <a:endParaRPr/>
          </a:p>
        </p:txBody>
      </p:sp>
      <p:pic>
        <p:nvPicPr>
          <p:cNvPr id="817" name="Google Shape;8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116" y="2042712"/>
            <a:ext cx="3511736" cy="1172863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9"/>
          <p:cNvSpPr txBox="1"/>
          <p:nvPr/>
        </p:nvSpPr>
        <p:spPr>
          <a:xfrm>
            <a:off x="311700" y="1226450"/>
            <a:ext cx="83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Weisfeiler-Lehman Algorithm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 a powerful algorithm for isomorphism testing, but it still has cases when it goes wrong </a:t>
            </a:r>
            <a:endParaRPr/>
          </a:p>
        </p:txBody>
      </p:sp>
      <p:pic>
        <p:nvPicPr>
          <p:cNvPr id="819" name="Google Shape;81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125" y="3416236"/>
            <a:ext cx="3511726" cy="122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Counting substructure</a:t>
            </a:r>
            <a:endParaRPr/>
          </a:p>
        </p:txBody>
      </p:sp>
      <p:sp>
        <p:nvSpPr>
          <p:cNvPr id="825" name="Google Shape;825;p80"/>
          <p:cNvSpPr txBox="1"/>
          <p:nvPr/>
        </p:nvSpPr>
        <p:spPr>
          <a:xfrm>
            <a:off x="311700" y="1226450"/>
            <a:ext cx="83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Weisfeiler-Lehman Algorithm 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 a powerful algorithm for isomorphism testing, but it still has cases when it goes wrong      </a:t>
            </a:r>
            <a:r>
              <a:rPr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Standard GNNs </a:t>
            </a: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has cases when it goes wrong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826" name="Google Shape;826;p80"/>
          <p:cNvSpPr/>
          <p:nvPr/>
        </p:nvSpPr>
        <p:spPr>
          <a:xfrm>
            <a:off x="3548550" y="1561150"/>
            <a:ext cx="247200" cy="14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116" y="2042712"/>
            <a:ext cx="3511736" cy="117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125" y="3416236"/>
            <a:ext cx="3511726" cy="122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Counting substructure</a:t>
            </a:r>
            <a:endParaRPr/>
          </a:p>
        </p:txBody>
      </p:sp>
      <p:sp>
        <p:nvSpPr>
          <p:cNvPr id="834" name="Google Shape;834;p81"/>
          <p:cNvSpPr txBox="1"/>
          <p:nvPr/>
        </p:nvSpPr>
        <p:spPr>
          <a:xfrm>
            <a:off x="311700" y="1293000"/>
            <a:ext cx="8370300" cy="666000"/>
          </a:xfrm>
          <a:prstGeom prst="rect">
            <a:avLst/>
          </a:prstGeom>
          <a:solidFill>
            <a:srgbClr val="F4CCCC">
              <a:alpha val="360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Theorem: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-GB">
                <a:solidFill>
                  <a:srgbClr val="E0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MPNNs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cannot induced-subgraph-count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any connected pattern with 3 or more nodes.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5" name="Google Shape;8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050" y="2340625"/>
            <a:ext cx="1495275" cy="2333851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81"/>
          <p:cNvSpPr txBox="1"/>
          <p:nvPr/>
        </p:nvSpPr>
        <p:spPr>
          <a:xfrm>
            <a:off x="2946250" y="3904650"/>
            <a:ext cx="1366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0 triangles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7" name="Google Shape;837;p81"/>
          <p:cNvSpPr txBox="1"/>
          <p:nvPr/>
        </p:nvSpPr>
        <p:spPr>
          <a:xfrm>
            <a:off x="2946250" y="2571750"/>
            <a:ext cx="1366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2 triangles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8" name="Google Shape;838;p81"/>
          <p:cNvSpPr txBox="1"/>
          <p:nvPr/>
        </p:nvSpPr>
        <p:spPr>
          <a:xfrm>
            <a:off x="5057525" y="2468800"/>
            <a:ext cx="35598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MPNN will assign the same representation to both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MPNN is not able to identify if it is visiting the same node twice or a different node with identical structure</a:t>
            </a:r>
            <a:endParaRPr/>
          </a:p>
        </p:txBody>
      </p:sp>
      <p:sp>
        <p:nvSpPr>
          <p:cNvPr id="839" name="Google Shape;839;p81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40" name="Google Shape;840;p81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Chen et al,</a:t>
            </a:r>
            <a:r>
              <a:rPr i="1" lang="en-GB" sz="1000">
                <a:solidFill>
                  <a:srgbClr val="666666"/>
                </a:solidFill>
              </a:rPr>
              <a:t> Can Graph Neural Networks Count Substructures?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841" name="Google Shape;841;p81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Graph structure: Edges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6457750" y="1534888"/>
            <a:ext cx="1883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5"/>
                </a:solidFill>
              </a:rPr>
              <a:t>Adjacency matrix</a:t>
            </a:r>
            <a:endParaRPr b="1" sz="1600">
              <a:solidFill>
                <a:schemeClr val="accent5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950" y="2161050"/>
            <a:ext cx="2858500" cy="17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0" r="47597" t="0"/>
          <a:stretch/>
        </p:blipFill>
        <p:spPr>
          <a:xfrm>
            <a:off x="387900" y="1783650"/>
            <a:ext cx="3074799" cy="26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0" l="59942" r="0" t="0"/>
          <a:stretch/>
        </p:blipFill>
        <p:spPr>
          <a:xfrm>
            <a:off x="3525899" y="1443175"/>
            <a:ext cx="2350451" cy="26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41050"/>
            <a:ext cx="2878425" cy="1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Enhancing the power of MPNNs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8" name="Google Shape;848;p82"/>
          <p:cNvSpPr txBox="1"/>
          <p:nvPr/>
        </p:nvSpPr>
        <p:spPr>
          <a:xfrm>
            <a:off x="3663300" y="1419925"/>
            <a:ext cx="5169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Feature augmentation:  </a:t>
            </a:r>
            <a:r>
              <a:rPr lang="en-GB">
                <a:solidFill>
                  <a:schemeClr val="dk1"/>
                </a:solidFill>
              </a:rPr>
              <a:t>augmenting the node features with additional information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82"/>
          <p:cNvSpPr txBox="1"/>
          <p:nvPr/>
        </p:nvSpPr>
        <p:spPr>
          <a:xfrm>
            <a:off x="3664900" y="2135750"/>
            <a:ext cx="51675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additional features should represent information that original GNN is not able to capture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8313"/>
            <a:ext cx="2790929" cy="13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Feature augmentation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6" name="Google Shape;856;p83"/>
          <p:cNvSpPr txBox="1"/>
          <p:nvPr/>
        </p:nvSpPr>
        <p:spPr>
          <a:xfrm>
            <a:off x="3663300" y="1419925"/>
            <a:ext cx="5169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Feature augmentation:  </a:t>
            </a:r>
            <a:r>
              <a:rPr lang="en-GB">
                <a:solidFill>
                  <a:schemeClr val="dk1"/>
                </a:solidFill>
              </a:rPr>
              <a:t>augmenting the node features with additional information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83"/>
          <p:cNvSpPr txBox="1"/>
          <p:nvPr/>
        </p:nvSpPr>
        <p:spPr>
          <a:xfrm>
            <a:off x="3664900" y="2135750"/>
            <a:ext cx="51675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additional features should represent information that original GNN is not able to capture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one-hot positional encoding 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(it is not permutation invariant/equivariant)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858" name="Google Shape;85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00" y="3400925"/>
            <a:ext cx="2088725" cy="10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83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60" name="Google Shape;860;p83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666666"/>
                </a:solidFill>
              </a:rPr>
              <a:t>Murphy et al,</a:t>
            </a:r>
            <a:r>
              <a:rPr i="1" lang="en-GB" sz="1000">
                <a:solidFill>
                  <a:srgbClr val="666666"/>
                </a:solidFill>
              </a:rPr>
              <a:t> Relational Pooling for Graph Representations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861" name="Google Shape;861;p83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00" y="3454225"/>
            <a:ext cx="2088725" cy="92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28313"/>
            <a:ext cx="2790929" cy="13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Feature augmentation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9" name="Google Shape;869;p84"/>
          <p:cNvSpPr txBox="1"/>
          <p:nvPr/>
        </p:nvSpPr>
        <p:spPr>
          <a:xfrm>
            <a:off x="3663300" y="1419925"/>
            <a:ext cx="5169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Feature augmentation:  </a:t>
            </a:r>
            <a:r>
              <a:rPr lang="en-GB">
                <a:solidFill>
                  <a:schemeClr val="dk1"/>
                </a:solidFill>
              </a:rPr>
              <a:t>augmenting the node features with additional information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4"/>
          <p:cNvSpPr txBox="1"/>
          <p:nvPr/>
        </p:nvSpPr>
        <p:spPr>
          <a:xfrm>
            <a:off x="3664900" y="2135750"/>
            <a:ext cx="51675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additional features should represent information that original GNN is not able to capture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one-hot positional encoding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random features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(it is stochastic also during testing)</a:t>
            </a:r>
            <a:endParaRPr>
              <a:solidFill>
                <a:srgbClr val="99999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84"/>
          <p:cNvSpPr/>
          <p:nvPr/>
        </p:nvSpPr>
        <p:spPr>
          <a:xfrm>
            <a:off x="5932800" y="76200"/>
            <a:ext cx="3135000" cy="5727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72" name="Google Shape;872;p84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Sato et al, </a:t>
            </a:r>
            <a:r>
              <a:rPr i="1" lang="en-GB" sz="1000">
                <a:solidFill>
                  <a:srgbClr val="666666"/>
                </a:solidFill>
              </a:rPr>
              <a:t>Random Features Strengthen Graph Neural Networks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873" name="Google Shape;873;p84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Feature augmentation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9" name="Google Shape;879;p85"/>
          <p:cNvSpPr txBox="1"/>
          <p:nvPr/>
        </p:nvSpPr>
        <p:spPr>
          <a:xfrm>
            <a:off x="3663300" y="1419925"/>
            <a:ext cx="5169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Feature augmentation:  </a:t>
            </a:r>
            <a:r>
              <a:rPr lang="en-GB">
                <a:solidFill>
                  <a:schemeClr val="dk1"/>
                </a:solidFill>
              </a:rPr>
              <a:t>augmenting the node features with additional information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5"/>
          <p:cNvSpPr txBox="1"/>
          <p:nvPr/>
        </p:nvSpPr>
        <p:spPr>
          <a:xfrm>
            <a:off x="3664900" y="2135750"/>
            <a:ext cx="51675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additional features should represent information that original GNN is not able to capture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one-hot positional encoding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random features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s</a:t>
            </a:r>
            <a:r>
              <a:rPr b="1" lang="en-GB"/>
              <a:t>pectral features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	</a:t>
            </a:r>
            <a:r>
              <a:rPr lang="en-GB">
                <a:solidFill>
                  <a:srgbClr val="999999"/>
                </a:solidFill>
              </a:rPr>
              <a:t>(sign and basis ambiguity)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00" y="3454225"/>
            <a:ext cx="2088725" cy="92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25" y="1822325"/>
            <a:ext cx="3108275" cy="10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5"/>
          <p:cNvSpPr/>
          <p:nvPr/>
        </p:nvSpPr>
        <p:spPr>
          <a:xfrm>
            <a:off x="5932800" y="76200"/>
            <a:ext cx="3135000" cy="5049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884" name="Google Shape;884;p85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Dwivedi et al,</a:t>
            </a:r>
            <a:r>
              <a:rPr i="1" lang="en-GB" sz="1000">
                <a:solidFill>
                  <a:srgbClr val="666666"/>
                </a:solidFill>
              </a:rPr>
              <a:t> Benchmarking Graph Neural Networks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885" name="Google Shape;885;p85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Enhancing the power of MPNNs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1" name="Google Shape;891;p86"/>
          <p:cNvSpPr txBox="1"/>
          <p:nvPr/>
        </p:nvSpPr>
        <p:spPr>
          <a:xfrm>
            <a:off x="3663300" y="1419925"/>
            <a:ext cx="5169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Feature augmentation:  </a:t>
            </a:r>
            <a:r>
              <a:rPr lang="en-GB">
                <a:solidFill>
                  <a:schemeClr val="dk1"/>
                </a:solidFill>
              </a:rPr>
              <a:t>augmenting the node features with additional information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86"/>
          <p:cNvSpPr txBox="1"/>
          <p:nvPr/>
        </p:nvSpPr>
        <p:spPr>
          <a:xfrm>
            <a:off x="3663300" y="2394825"/>
            <a:ext cx="5169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9900"/>
                </a:solidFill>
              </a:rPr>
              <a:t>k-WL architecture: </a:t>
            </a:r>
            <a:r>
              <a:rPr b="1"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design message passing scheme inspired from k-WL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3" name="Google Shape;89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25" y="1906075"/>
            <a:ext cx="2943801" cy="16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Higher-order WL 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9" name="Google Shape;899;p87"/>
          <p:cNvSpPr txBox="1"/>
          <p:nvPr/>
        </p:nvSpPr>
        <p:spPr>
          <a:xfrm>
            <a:off x="3663300" y="1459625"/>
            <a:ext cx="5169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9900"/>
                </a:solidFill>
              </a:rPr>
              <a:t>k-WL architecture</a:t>
            </a:r>
            <a:r>
              <a:rPr b="1" lang="en-GB">
                <a:solidFill>
                  <a:srgbClr val="FF9900"/>
                </a:solidFill>
              </a:rPr>
              <a:t>: </a:t>
            </a:r>
            <a:r>
              <a:rPr b="1"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design message passing scheme inspired from k-WL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0" name="Google Shape;90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25" y="1906075"/>
            <a:ext cx="2943801" cy="16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87"/>
          <p:cNvSpPr txBox="1"/>
          <p:nvPr/>
        </p:nvSpPr>
        <p:spPr>
          <a:xfrm>
            <a:off x="3664050" y="2032325"/>
            <a:ext cx="51675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higher-order WL test propagate information between k-tuple of nodes (regardless of connectivity)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</a:t>
            </a:r>
            <a:r>
              <a:rPr lang="en-GB"/>
              <a:t>nitialization </a:t>
            </a:r>
            <a:r>
              <a:rPr lang="en-GB"/>
              <a:t>color depends on sub-graph isomorphism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many variations exist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clear hierarchy of 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7"/>
          <p:cNvSpPr txBox="1"/>
          <p:nvPr/>
        </p:nvSpPr>
        <p:spPr>
          <a:xfrm>
            <a:off x="4385250" y="4145125"/>
            <a:ext cx="35511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1-WL = 2-WL &lt; 3-WL &lt; .. &lt; K-WL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3" name="Google Shape;903;p87"/>
          <p:cNvSpPr/>
          <p:nvPr/>
        </p:nvSpPr>
        <p:spPr>
          <a:xfrm>
            <a:off x="5932800" y="76200"/>
            <a:ext cx="3135000" cy="4926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904" name="Google Shape;904;p87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Morris et al,</a:t>
            </a:r>
            <a:r>
              <a:rPr i="1" lang="en-GB" sz="1000">
                <a:solidFill>
                  <a:srgbClr val="666666"/>
                </a:solidFill>
              </a:rPr>
              <a:t> Weisfeiler and Leman Go Neural: Higher-order Graph Neural Networks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905" name="Google Shape;905;p87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Enhancing the power of MPNNs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1" name="Google Shape;911;p88"/>
          <p:cNvSpPr txBox="1"/>
          <p:nvPr/>
        </p:nvSpPr>
        <p:spPr>
          <a:xfrm>
            <a:off x="3663300" y="1419925"/>
            <a:ext cx="5169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Feature augmentation:  </a:t>
            </a:r>
            <a:r>
              <a:rPr lang="en-GB">
                <a:solidFill>
                  <a:schemeClr val="dk1"/>
                </a:solidFill>
              </a:rPr>
              <a:t>augmenting the node features with additional information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88"/>
          <p:cNvSpPr txBox="1"/>
          <p:nvPr/>
        </p:nvSpPr>
        <p:spPr>
          <a:xfrm>
            <a:off x="3663300" y="2394825"/>
            <a:ext cx="5169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9900"/>
                </a:solidFill>
              </a:rPr>
              <a:t>k-WL architecture: </a:t>
            </a:r>
            <a:r>
              <a:rPr b="1"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design message passing scheme inspired from k-WL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88"/>
          <p:cNvSpPr txBox="1"/>
          <p:nvPr/>
        </p:nvSpPr>
        <p:spPr>
          <a:xfrm>
            <a:off x="3663300" y="3369725"/>
            <a:ext cx="5169000" cy="42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A8DC"/>
                </a:solidFill>
              </a:rPr>
              <a:t>Substructure based</a:t>
            </a:r>
            <a:r>
              <a:rPr b="1"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integrate or process subgraphs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75" y="2135750"/>
            <a:ext cx="2740624" cy="13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9"/>
          <p:cNvSpPr txBox="1"/>
          <p:nvPr/>
        </p:nvSpPr>
        <p:spPr>
          <a:xfrm>
            <a:off x="3664050" y="1958775"/>
            <a:ext cx="51675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Several possible approaches: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independently processing multiple subgraphs, then aggregate their representation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Substructure based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1" name="Google Shape;921;p89"/>
          <p:cNvSpPr txBox="1"/>
          <p:nvPr/>
        </p:nvSpPr>
        <p:spPr>
          <a:xfrm>
            <a:off x="3663300" y="1537275"/>
            <a:ext cx="5169000" cy="42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A8DC"/>
                </a:solidFill>
              </a:rPr>
              <a:t>Substructure based</a:t>
            </a:r>
            <a:r>
              <a:rPr b="1"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integrate or process subgraphs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50" y="1794500"/>
            <a:ext cx="2542732" cy="203507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89"/>
          <p:cNvSpPr/>
          <p:nvPr/>
        </p:nvSpPr>
        <p:spPr>
          <a:xfrm>
            <a:off x="5932800" y="76200"/>
            <a:ext cx="3135000" cy="5049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924" name="Google Shape;924;p89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Bevilacqua et al,</a:t>
            </a:r>
            <a:r>
              <a:rPr i="1" lang="en-GB" sz="1000">
                <a:solidFill>
                  <a:srgbClr val="666666"/>
                </a:solidFill>
              </a:rPr>
              <a:t> Equivariant Subgraph Aggregation Networks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925" name="Google Shape;925;p89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Substructure based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1" name="Google Shape;931;p90"/>
          <p:cNvSpPr txBox="1"/>
          <p:nvPr/>
        </p:nvSpPr>
        <p:spPr>
          <a:xfrm>
            <a:off x="3663300" y="1537275"/>
            <a:ext cx="5169000" cy="42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A8DC"/>
                </a:solidFill>
              </a:rPr>
              <a:t>Substructure based</a:t>
            </a:r>
            <a:r>
              <a:rPr b="1"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integrate or process subgraphs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0"/>
          <p:cNvSpPr txBox="1"/>
          <p:nvPr/>
        </p:nvSpPr>
        <p:spPr>
          <a:xfrm>
            <a:off x="3664050" y="1958775"/>
            <a:ext cx="51675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Several possible approaches: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independently processing multiple subgraphs, then aggregate their representation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for each node, count in how many substructure of each type the node is part of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3" name="Google Shape;9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22200"/>
            <a:ext cx="2569674" cy="16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75" y="1551125"/>
            <a:ext cx="2629874" cy="12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90"/>
          <p:cNvSpPr/>
          <p:nvPr/>
        </p:nvSpPr>
        <p:spPr>
          <a:xfrm>
            <a:off x="5932800" y="76200"/>
            <a:ext cx="3135000" cy="6408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936" name="Google Shape;936;p90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Bouritsas et al</a:t>
            </a:r>
            <a:r>
              <a:rPr i="1" lang="en-GB" sz="1000">
                <a:solidFill>
                  <a:srgbClr val="666666"/>
                </a:solidFill>
              </a:rPr>
              <a:t>, Improving Graph Neural Network Expressivity via Subgraph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000">
                <a:solidFill>
                  <a:srgbClr val="666666"/>
                </a:solidFill>
              </a:rPr>
              <a:t>Isomorphism Counting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937" name="Google Shape;937;p90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Substructure based GNNs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3" name="Google Shape;943;p91"/>
          <p:cNvSpPr txBox="1"/>
          <p:nvPr/>
        </p:nvSpPr>
        <p:spPr>
          <a:xfrm>
            <a:off x="3663300" y="1537275"/>
            <a:ext cx="5169000" cy="42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FA8DC"/>
                </a:solidFill>
              </a:rPr>
              <a:t>Substructure based</a:t>
            </a:r>
            <a:r>
              <a:rPr b="1" lang="en-GB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integrate or process subgraphs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91"/>
          <p:cNvSpPr txBox="1"/>
          <p:nvPr/>
        </p:nvSpPr>
        <p:spPr>
          <a:xfrm>
            <a:off x="3664050" y="1958775"/>
            <a:ext cx="51675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Several possible approaches: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independently processing multiple subgraphs, then aggregate their representation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for each node, count in how many substructure of each type the node is part of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process the graph as a simplicial complex / cell complex / sheaf 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5" name="Google Shape;9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50" y="2300050"/>
            <a:ext cx="2584101" cy="12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91"/>
          <p:cNvSpPr/>
          <p:nvPr/>
        </p:nvSpPr>
        <p:spPr>
          <a:xfrm>
            <a:off x="5932800" y="76200"/>
            <a:ext cx="3135000" cy="1197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947" name="Google Shape;947;p91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Ebli et al,</a:t>
            </a:r>
            <a:r>
              <a:rPr i="1" lang="en-GB" sz="1000">
                <a:solidFill>
                  <a:srgbClr val="666666"/>
                </a:solidFill>
              </a:rPr>
              <a:t> Simplicial Neural Network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948" name="Google Shape;948;p91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  <p:sp>
        <p:nvSpPr>
          <p:cNvPr id="949" name="Google Shape;949;p91"/>
          <p:cNvSpPr txBox="1"/>
          <p:nvPr/>
        </p:nvSpPr>
        <p:spPr>
          <a:xfrm>
            <a:off x="6142975" y="275550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Bodnar</a:t>
            </a:r>
            <a:r>
              <a:rPr lang="en-GB" sz="1000">
                <a:solidFill>
                  <a:srgbClr val="666666"/>
                </a:solidFill>
              </a:rPr>
              <a:t> et al,</a:t>
            </a:r>
            <a:r>
              <a:rPr i="1" lang="en-GB" sz="1000">
                <a:solidFill>
                  <a:srgbClr val="666666"/>
                </a:solidFill>
              </a:rPr>
              <a:t> </a:t>
            </a:r>
            <a:r>
              <a:rPr i="1" lang="en-GB" sz="1000">
                <a:solidFill>
                  <a:srgbClr val="666666"/>
                </a:solidFill>
              </a:rPr>
              <a:t>Weisfeiler and Lehman Go Cellular: CW Networks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950" name="Google Shape;950;p91"/>
          <p:cNvSpPr txBox="1"/>
          <p:nvPr/>
        </p:nvSpPr>
        <p:spPr>
          <a:xfrm>
            <a:off x="6142975" y="6122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Bodnar</a:t>
            </a:r>
            <a:r>
              <a:rPr lang="en-GB" sz="1000">
                <a:solidFill>
                  <a:srgbClr val="666666"/>
                </a:solidFill>
              </a:rPr>
              <a:t> et al,</a:t>
            </a:r>
            <a:r>
              <a:rPr i="1" lang="en-GB" sz="1000">
                <a:solidFill>
                  <a:srgbClr val="666666"/>
                </a:solidFill>
              </a:rPr>
              <a:t> </a:t>
            </a:r>
            <a:r>
              <a:rPr i="1" lang="en-GB" sz="1000">
                <a:solidFill>
                  <a:srgbClr val="666666"/>
                </a:solidFill>
              </a:rPr>
              <a:t>Weisfeiler and Lehman Go Topological: Message Passing Simplicial Networks</a:t>
            </a:r>
            <a:endParaRPr i="1"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Graph structure: Edges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60370" r="0" t="0"/>
          <a:stretch/>
        </p:blipFill>
        <p:spPr>
          <a:xfrm>
            <a:off x="3550668" y="1481950"/>
            <a:ext cx="2300449" cy="26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48336" t="0"/>
          <a:stretch/>
        </p:blipFill>
        <p:spPr>
          <a:xfrm>
            <a:off x="374863" y="1860702"/>
            <a:ext cx="2998975" cy="26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6457750" y="1534888"/>
            <a:ext cx="1883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5"/>
                </a:solidFill>
              </a:rPr>
              <a:t>Adjacency matrix</a:t>
            </a:r>
            <a:endParaRPr b="1" sz="1600">
              <a:solidFill>
                <a:schemeClr val="accent5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050" y="2054250"/>
            <a:ext cx="2998950" cy="14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7CC">
            <a:alpha val="63919"/>
          </a:srgbClr>
        </a:solidFill>
      </p:bgPr>
    </p:bg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D9E32"/>
                </a:solidFill>
                <a:latin typeface="Verdana"/>
                <a:ea typeface="Verdana"/>
                <a:cs typeface="Verdana"/>
                <a:sym typeface="Verdana"/>
              </a:rPr>
              <a:t>4. Common issues in GNNs	</a:t>
            </a:r>
            <a:endParaRPr b="1">
              <a:solidFill>
                <a:srgbClr val="FD9E3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56" name="Google Shape;95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850" y="1561300"/>
            <a:ext cx="1722776" cy="275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7" name="Google Shape;957;p92"/>
          <p:cNvCxnSpPr/>
          <p:nvPr/>
        </p:nvCxnSpPr>
        <p:spPr>
          <a:xfrm>
            <a:off x="2754426" y="2933525"/>
            <a:ext cx="429900" cy="1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8" name="Google Shape;95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088" y="2235063"/>
            <a:ext cx="1571825" cy="157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9" name="Google Shape;959;p92"/>
          <p:cNvCxnSpPr/>
          <p:nvPr/>
        </p:nvCxnSpPr>
        <p:spPr>
          <a:xfrm>
            <a:off x="5853926" y="2933513"/>
            <a:ext cx="429900" cy="1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0" name="Google Shape;960;p92"/>
          <p:cNvSpPr txBox="1"/>
          <p:nvPr/>
        </p:nvSpPr>
        <p:spPr>
          <a:xfrm>
            <a:off x="6568500" y="2658425"/>
            <a:ext cx="226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SPIDERMAN</a:t>
            </a:r>
            <a:endParaRPr b="1" sz="20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Challenge 1: Over-smoothing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6" name="Google Shape;966;p93"/>
          <p:cNvSpPr txBox="1"/>
          <p:nvPr/>
        </p:nvSpPr>
        <p:spPr>
          <a:xfrm>
            <a:off x="426100" y="1213200"/>
            <a:ext cx="80556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 of using </a:t>
            </a:r>
            <a:r>
              <a:rPr b="1" lang="en-GB"/>
              <a:t>multi-layer GNNs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improve expressivity</a:t>
            </a:r>
            <a:r>
              <a:rPr lang="en-GB">
                <a:solidFill>
                  <a:schemeClr val="dk1"/>
                </a:solidFill>
              </a:rPr>
              <a:t>, the same way deep neural networks are more  powerful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allows us to access information from </a:t>
            </a:r>
            <a:r>
              <a:rPr b="1" lang="en-GB">
                <a:solidFill>
                  <a:schemeClr val="dk1"/>
                </a:solidFill>
              </a:rPr>
              <a:t>k-hop neighbourhood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7" name="Google Shape;967;p93"/>
          <p:cNvPicPr preferRelativeResize="0"/>
          <p:nvPr/>
        </p:nvPicPr>
        <p:blipFill rotWithShape="1">
          <a:blip r:embed="rId3">
            <a:alphaModFix/>
          </a:blip>
          <a:srcRect b="54697" l="12982" r="0" t="0"/>
          <a:stretch/>
        </p:blipFill>
        <p:spPr>
          <a:xfrm>
            <a:off x="100250" y="3223625"/>
            <a:ext cx="7303250" cy="9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93"/>
          <p:cNvSpPr/>
          <p:nvPr/>
        </p:nvSpPr>
        <p:spPr>
          <a:xfrm>
            <a:off x="5932800" y="76200"/>
            <a:ext cx="3135000" cy="7893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969" name="Google Shape;969;p93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Li et al, </a:t>
            </a:r>
            <a:r>
              <a:rPr i="1" lang="en-GB" sz="1000">
                <a:solidFill>
                  <a:srgbClr val="666666"/>
                </a:solidFill>
              </a:rPr>
              <a:t>Deeper Insights into Graph Convolutional Networks for Semi-Supervised Learning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970" name="Google Shape;970;p93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  <p:sp>
        <p:nvSpPr>
          <p:cNvPr id="971" name="Google Shape;971;p93"/>
          <p:cNvSpPr txBox="1"/>
          <p:nvPr/>
        </p:nvSpPr>
        <p:spPr>
          <a:xfrm>
            <a:off x="6142975" y="4224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666666"/>
                </a:solidFill>
              </a:rPr>
              <a:t>Cai &amp; Wang, </a:t>
            </a:r>
            <a:r>
              <a:rPr i="1" lang="en-GB" sz="1000">
                <a:solidFill>
                  <a:srgbClr val="666666"/>
                </a:solidFill>
              </a:rPr>
              <a:t>A Note on Over-Smoothing for Graph Neural Networks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0" y="3263175"/>
            <a:ext cx="7929549" cy="8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Challenge 1: Over-smoothing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8" name="Google Shape;978;p94"/>
          <p:cNvSpPr txBox="1"/>
          <p:nvPr/>
        </p:nvSpPr>
        <p:spPr>
          <a:xfrm>
            <a:off x="426100" y="1213200"/>
            <a:ext cx="80556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 of using multi-layer GNNs: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improve expressivity, the same way deep neural networks are more  powerful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allows us to access information from k-hop neighbourhood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When</a:t>
            </a:r>
            <a:r>
              <a:rPr b="1" lang="en-GB">
                <a:solidFill>
                  <a:srgbClr val="FF0000"/>
                </a:solidFill>
              </a:rPr>
              <a:t> K is large, </a:t>
            </a:r>
            <a:r>
              <a:rPr lang="en-GB">
                <a:solidFill>
                  <a:srgbClr val="FF0000"/>
                </a:solidFill>
              </a:rPr>
              <a:t>different nodes would become almost indistinguishable, hurting node-level tasks.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0" y="3263175"/>
            <a:ext cx="7929549" cy="8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Challenge 1: Over-smoothing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5" name="Google Shape;985;p95"/>
          <p:cNvSpPr txBox="1"/>
          <p:nvPr/>
        </p:nvSpPr>
        <p:spPr>
          <a:xfrm>
            <a:off x="311700" y="1144900"/>
            <a:ext cx="85206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7979"/>
                </a:solidFill>
              </a:rPr>
              <a:t>Oversmoothing: </a:t>
            </a:r>
            <a:r>
              <a:rPr lang="en-GB">
                <a:solidFill>
                  <a:schemeClr val="dk1"/>
                </a:solidFill>
              </a:rPr>
              <a:t>Nodes with similar structure in their neighbourhoods would end up indistinguishable,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regardless of their initial features.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5"/>
          <p:cNvSpPr txBox="1"/>
          <p:nvPr/>
        </p:nvSpPr>
        <p:spPr>
          <a:xfrm>
            <a:off x="384275" y="1606100"/>
            <a:ext cx="80556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harmful especially in </a:t>
            </a:r>
            <a:r>
              <a:rPr b="1" lang="en-GB">
                <a:solidFill>
                  <a:schemeClr val="dk1"/>
                </a:solidFill>
              </a:rPr>
              <a:t>heterophilic</a:t>
            </a:r>
            <a:r>
              <a:rPr lang="en-GB">
                <a:solidFill>
                  <a:schemeClr val="dk1"/>
                </a:solidFill>
              </a:rPr>
              <a:t> scenarios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more often when the graph is </a:t>
            </a:r>
            <a:r>
              <a:rPr b="1" lang="en-GB">
                <a:solidFill>
                  <a:schemeClr val="dk1"/>
                </a:solidFill>
              </a:rPr>
              <a:t>densely connected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Over-smoothing: Solutions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2" name="Google Shape;992;p96"/>
          <p:cNvSpPr txBox="1"/>
          <p:nvPr/>
        </p:nvSpPr>
        <p:spPr>
          <a:xfrm>
            <a:off x="3860650" y="1447300"/>
            <a:ext cx="4711800" cy="390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Residual connections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96"/>
          <p:cNvSpPr txBox="1"/>
          <p:nvPr/>
        </p:nvSpPr>
        <p:spPr>
          <a:xfrm>
            <a:off x="3664050" y="2032325"/>
            <a:ext cx="51675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incorporate</a:t>
            </a:r>
            <a:r>
              <a:rPr lang="en-GB"/>
              <a:t> the representations of a node from different layers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preserves</a:t>
            </a:r>
            <a:r>
              <a:rPr lang="en-GB"/>
              <a:t> more the identity of each node, avoiding the loss of original information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_i^{k+1} \leftarrow h_i^{k+1} +h_i^{k}" id="994" name="Google Shape;994;p9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50" y="2717325"/>
            <a:ext cx="1290474" cy="2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25" y="1196450"/>
            <a:ext cx="2114751" cy="34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96"/>
          <p:cNvSpPr/>
          <p:nvPr/>
        </p:nvSpPr>
        <p:spPr>
          <a:xfrm>
            <a:off x="5932800" y="76200"/>
            <a:ext cx="3135000" cy="8016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997" name="Google Shape;997;p96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Xu et al</a:t>
            </a:r>
            <a:r>
              <a:rPr lang="en-GB" sz="1000">
                <a:solidFill>
                  <a:srgbClr val="666666"/>
                </a:solidFill>
              </a:rPr>
              <a:t>, </a:t>
            </a:r>
            <a:r>
              <a:rPr i="1" lang="en-GB" sz="1000">
                <a:solidFill>
                  <a:srgbClr val="666666"/>
                </a:solidFill>
              </a:rPr>
              <a:t>Representation learning on graphs with jumping knowledge networks.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998" name="Google Shape;998;p96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  <p:sp>
        <p:nvSpPr>
          <p:cNvPr id="999" name="Google Shape;999;p96"/>
          <p:cNvSpPr txBox="1"/>
          <p:nvPr/>
        </p:nvSpPr>
        <p:spPr>
          <a:xfrm>
            <a:off x="6142975" y="4224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Li</a:t>
            </a:r>
            <a:r>
              <a:rPr lang="en-GB" sz="1000">
                <a:solidFill>
                  <a:srgbClr val="666666"/>
                </a:solidFill>
              </a:rPr>
              <a:t> et al,</a:t>
            </a:r>
            <a:r>
              <a:rPr lang="en-GB" sz="1000">
                <a:solidFill>
                  <a:srgbClr val="666666"/>
                </a:solidFill>
              </a:rPr>
              <a:t> </a:t>
            </a:r>
            <a:r>
              <a:rPr i="1" lang="en-GB" sz="1000">
                <a:solidFill>
                  <a:srgbClr val="666666"/>
                </a:solidFill>
              </a:rPr>
              <a:t>Deepgcns: Can gcns go as deep as cnns?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Over-smoothing: Solutions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5" name="Google Shape;1005;p97"/>
          <p:cNvSpPr txBox="1"/>
          <p:nvPr/>
        </p:nvSpPr>
        <p:spPr>
          <a:xfrm>
            <a:off x="3664050" y="2032325"/>
            <a:ext cx="51675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make the graph </a:t>
            </a:r>
            <a:r>
              <a:rPr b="1" lang="en-GB"/>
              <a:t>sparser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 can achieve this using techniques such as dropout on edges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97"/>
          <p:cNvSpPr txBox="1"/>
          <p:nvPr/>
        </p:nvSpPr>
        <p:spPr>
          <a:xfrm>
            <a:off x="3860650" y="1447300"/>
            <a:ext cx="4971600" cy="390600"/>
          </a:xfrm>
          <a:prstGeom prst="rect">
            <a:avLst/>
          </a:prstGeom>
          <a:solidFill>
            <a:srgbClr val="C9DAF8">
              <a:alpha val="525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Sparsification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7" name="Google Shape;100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597" y="1554200"/>
            <a:ext cx="2210152" cy="256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97"/>
          <p:cNvSpPr/>
          <p:nvPr/>
        </p:nvSpPr>
        <p:spPr>
          <a:xfrm>
            <a:off x="5932800" y="76200"/>
            <a:ext cx="3135000" cy="5172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009" name="Google Shape;1009;p97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Rong et al</a:t>
            </a:r>
            <a:r>
              <a:rPr i="1" lang="en-GB" sz="1000">
                <a:solidFill>
                  <a:srgbClr val="666666"/>
                </a:solidFill>
              </a:rPr>
              <a:t>, Dropedge: Towards deep graph convolutional networks on node classification.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1010" name="Google Shape;1010;p97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Over-smoothing: Solutions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6" name="Google Shape;1016;p98"/>
          <p:cNvSpPr txBox="1"/>
          <p:nvPr/>
        </p:nvSpPr>
        <p:spPr>
          <a:xfrm>
            <a:off x="3664050" y="2032325"/>
            <a:ext cx="51675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there are graph-specific layer </a:t>
            </a:r>
            <a:r>
              <a:rPr b="1" lang="en-GB"/>
              <a:t>normalisations</a:t>
            </a:r>
            <a:r>
              <a:rPr lang="en-GB"/>
              <a:t> (e.g. </a:t>
            </a:r>
            <a:r>
              <a:rPr lang="en-GB"/>
              <a:t>PairNorm</a:t>
            </a:r>
            <a:r>
              <a:rPr lang="en-GB"/>
              <a:t>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PairNorm</a:t>
            </a:r>
            <a:r>
              <a:rPr lang="en-GB"/>
              <a:t>: enforces a series of regularisations: 1) nodes does not change a lot </a:t>
            </a:r>
            <a:r>
              <a:rPr lang="en-GB"/>
              <a:t>from</a:t>
            </a:r>
            <a:r>
              <a:rPr lang="en-GB"/>
              <a:t> one </a:t>
            </a:r>
            <a:r>
              <a:rPr lang="en-GB"/>
              <a:t>layer to another; 2) neighbouring nodes are similar; 3) distant nodes are different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98"/>
          <p:cNvSpPr txBox="1"/>
          <p:nvPr/>
        </p:nvSpPr>
        <p:spPr>
          <a:xfrm>
            <a:off x="3860650" y="1447300"/>
            <a:ext cx="4876800" cy="390600"/>
          </a:xfrm>
          <a:prstGeom prst="rect">
            <a:avLst/>
          </a:prstGeom>
          <a:solidFill>
            <a:srgbClr val="0097A7">
              <a:alpha val="348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Normalisation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8" name="Google Shape;1018;p98"/>
          <p:cNvPicPr preferRelativeResize="0"/>
          <p:nvPr/>
        </p:nvPicPr>
        <p:blipFill rotWithShape="1">
          <a:blip r:embed="rId3">
            <a:alphaModFix/>
          </a:blip>
          <a:srcRect b="0" l="0" r="75964" t="0"/>
          <a:stretch/>
        </p:blipFill>
        <p:spPr>
          <a:xfrm>
            <a:off x="844700" y="2239400"/>
            <a:ext cx="2228398" cy="9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98"/>
          <p:cNvSpPr/>
          <p:nvPr/>
        </p:nvSpPr>
        <p:spPr>
          <a:xfrm>
            <a:off x="5932800" y="76200"/>
            <a:ext cx="3135000" cy="5172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020" name="Google Shape;1020;p98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Zhao &amp; Akoglu</a:t>
            </a:r>
            <a:r>
              <a:rPr lang="en-GB" sz="1000">
                <a:solidFill>
                  <a:srgbClr val="666666"/>
                </a:solidFill>
              </a:rPr>
              <a:t>, </a:t>
            </a:r>
            <a:r>
              <a:rPr i="1" lang="en-GB" sz="1000">
                <a:solidFill>
                  <a:srgbClr val="666666"/>
                </a:solidFill>
              </a:rPr>
              <a:t>PairNorm: Tackling Oversmoothing in GNNs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1021" name="Google Shape;1021;p98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Challenge 2: Over-Squashing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7" name="Google Shape;102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4829">
            <a:off x="2048349" y="1151976"/>
            <a:ext cx="3829477" cy="3557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99"/>
          <p:cNvSpPr/>
          <p:nvPr/>
        </p:nvSpPr>
        <p:spPr>
          <a:xfrm>
            <a:off x="5932800" y="76200"/>
            <a:ext cx="3135000" cy="5172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029" name="Google Shape;1029;p99"/>
          <p:cNvSpPr txBox="1"/>
          <p:nvPr/>
        </p:nvSpPr>
        <p:spPr>
          <a:xfrm>
            <a:off x="6142975" y="88575"/>
            <a:ext cx="2845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Alon &amp; Yahav, </a:t>
            </a:r>
            <a:r>
              <a:rPr i="1" lang="en-GB" sz="1000">
                <a:solidFill>
                  <a:srgbClr val="666666"/>
                </a:solidFill>
              </a:rPr>
              <a:t>On the Bottleneck of Graph Neural Networks and its Practical Implications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1030" name="Google Shape;1030;p99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Challenge 2: Over-Squashing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36" name="Google Shape;1036;p100"/>
          <p:cNvPicPr preferRelativeResize="0"/>
          <p:nvPr/>
        </p:nvPicPr>
        <p:blipFill rotWithShape="1">
          <a:blip r:embed="rId3">
            <a:alphaModFix/>
          </a:blip>
          <a:srcRect b="66910" l="47589" r="0" t="0"/>
          <a:stretch/>
        </p:blipFill>
        <p:spPr>
          <a:xfrm>
            <a:off x="5150398" y="1715138"/>
            <a:ext cx="3463327" cy="469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7" name="Google Shape;1037;p100"/>
          <p:cNvCxnSpPr>
            <a:stCxn id="1038" idx="2"/>
          </p:cNvCxnSpPr>
          <p:nvPr/>
        </p:nvCxnSpPr>
        <p:spPr>
          <a:xfrm flipH="1">
            <a:off x="6929095" y="1420713"/>
            <a:ext cx="709500" cy="3771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8" name="Google Shape;1038;p100"/>
          <p:cNvSpPr txBox="1"/>
          <p:nvPr/>
        </p:nvSpPr>
        <p:spPr>
          <a:xfrm>
            <a:off x="6546595" y="1184613"/>
            <a:ext cx="21840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3C78D8"/>
                </a:solidFill>
              </a:rPr>
              <a:t>aggregate neighbour info</a:t>
            </a:r>
            <a:endParaRPr b="1" sz="1200">
              <a:solidFill>
                <a:srgbClr val="3C78D8"/>
              </a:solidFill>
            </a:endParaRPr>
          </a:p>
        </p:txBody>
      </p:sp>
      <p:cxnSp>
        <p:nvCxnSpPr>
          <p:cNvPr id="1039" name="Google Shape;1039;p100"/>
          <p:cNvCxnSpPr>
            <a:stCxn id="1040" idx="2"/>
          </p:cNvCxnSpPr>
          <p:nvPr/>
        </p:nvCxnSpPr>
        <p:spPr>
          <a:xfrm>
            <a:off x="6054599" y="1462038"/>
            <a:ext cx="411600" cy="33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0" name="Google Shape;1040;p100"/>
          <p:cNvSpPr txBox="1"/>
          <p:nvPr/>
        </p:nvSpPr>
        <p:spPr>
          <a:xfrm>
            <a:off x="5562599" y="1225938"/>
            <a:ext cx="9840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0000"/>
                </a:solidFill>
              </a:rPr>
              <a:t>node info</a:t>
            </a:r>
            <a:endParaRPr b="1" sz="1200">
              <a:solidFill>
                <a:srgbClr val="FF0000"/>
              </a:solidFill>
            </a:endParaRPr>
          </a:p>
        </p:txBody>
      </p:sp>
      <p:pic>
        <p:nvPicPr>
          <p:cNvPr id="1041" name="Google Shape;104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574" y="3108121"/>
            <a:ext cx="1357652" cy="134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2971" y="3048125"/>
            <a:ext cx="1446066" cy="143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1775" y="3108114"/>
            <a:ext cx="1446066" cy="1434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00"/>
          <p:cNvSpPr txBox="1"/>
          <p:nvPr/>
        </p:nvSpPr>
        <p:spPr>
          <a:xfrm>
            <a:off x="2072229" y="4602680"/>
            <a:ext cx="955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layer</a:t>
            </a:r>
            <a:endParaRPr/>
          </a:p>
        </p:txBody>
      </p:sp>
      <p:sp>
        <p:nvSpPr>
          <p:cNvPr id="1045" name="Google Shape;1045;p100"/>
          <p:cNvSpPr txBox="1"/>
          <p:nvPr/>
        </p:nvSpPr>
        <p:spPr>
          <a:xfrm>
            <a:off x="4295658" y="4602680"/>
            <a:ext cx="955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layers</a:t>
            </a:r>
            <a:endParaRPr/>
          </a:p>
        </p:txBody>
      </p:sp>
      <p:sp>
        <p:nvSpPr>
          <p:cNvPr id="1046" name="Google Shape;1046;p100"/>
          <p:cNvSpPr txBox="1"/>
          <p:nvPr/>
        </p:nvSpPr>
        <p:spPr>
          <a:xfrm>
            <a:off x="6383252" y="4602680"/>
            <a:ext cx="955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layers</a:t>
            </a:r>
            <a:endParaRPr/>
          </a:p>
        </p:txBody>
      </p:sp>
      <p:sp>
        <p:nvSpPr>
          <p:cNvPr id="1047" name="Google Shape;1047;p100"/>
          <p:cNvSpPr txBox="1"/>
          <p:nvPr/>
        </p:nvSpPr>
        <p:spPr>
          <a:xfrm>
            <a:off x="84525" y="1162050"/>
            <a:ext cx="50658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/>
              <a:t>the size of the neighbourhood </a:t>
            </a:r>
            <a:r>
              <a:rPr b="1" lang="en-GB"/>
              <a:t>increases exponentially</a:t>
            </a:r>
            <a:r>
              <a:rPr lang="en-GB"/>
              <a:t> with the number of layers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GB"/>
              <a:t>the vector “summarising” it (H) has a </a:t>
            </a:r>
            <a:r>
              <a:rPr b="1" lang="en-GB"/>
              <a:t>fixed, small</a:t>
            </a:r>
            <a:r>
              <a:rPr lang="en-GB"/>
              <a:t> dimension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Information sent by i towards j is compressed too much, and some of it will be </a:t>
            </a:r>
            <a:r>
              <a:rPr b="1" lang="en-GB"/>
              <a:t>lost</a:t>
            </a:r>
            <a:endParaRPr b="1"/>
          </a:p>
        </p:txBody>
      </p:sp>
      <p:pic>
        <p:nvPicPr>
          <p:cNvPr descr="\frac{\partial f_j^{(t+1)}}{\partial f_i^{(0)}}" id="1048" name="Google Shape;1048;p10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7952" y="2200825"/>
            <a:ext cx="586092" cy="60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Challenge 2: Over-Squashing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4" name="Google Shape;1054;p101"/>
          <p:cNvSpPr txBox="1"/>
          <p:nvPr/>
        </p:nvSpPr>
        <p:spPr>
          <a:xfrm>
            <a:off x="311700" y="1144900"/>
            <a:ext cx="85206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7979"/>
                </a:solidFill>
              </a:rPr>
              <a:t>Over-squashing: </a:t>
            </a:r>
            <a:r>
              <a:rPr lang="en-GB">
                <a:solidFill>
                  <a:schemeClr val="dk1"/>
                </a:solidFill>
              </a:rPr>
              <a:t>information from exponentially-growing receptive field is compressed into fixed-length vector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1"/>
          <p:cNvSpPr txBox="1"/>
          <p:nvPr/>
        </p:nvSpPr>
        <p:spPr>
          <a:xfrm>
            <a:off x="348000" y="1542600"/>
            <a:ext cx="84480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becomes an issue when the task depends on l</a:t>
            </a:r>
            <a:r>
              <a:rPr b="1" lang="en-GB">
                <a:solidFill>
                  <a:schemeClr val="dk1"/>
                </a:solidFill>
              </a:rPr>
              <a:t>ong-range connection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topology</a:t>
            </a:r>
            <a:r>
              <a:rPr lang="en-GB">
                <a:solidFill>
                  <a:schemeClr val="dk1"/>
                </a:solidFill>
              </a:rPr>
              <a:t> is important: 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over-squashing appears between nodes with </a:t>
            </a:r>
            <a:r>
              <a:rPr b="1" lang="en-GB">
                <a:solidFill>
                  <a:schemeClr val="dk1"/>
                </a:solidFill>
              </a:rPr>
              <a:t>high commute time*</a:t>
            </a:r>
            <a:endParaRPr b="1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over-squashing appears when there are edges with </a:t>
            </a:r>
            <a:r>
              <a:rPr b="1" lang="en-GB">
                <a:solidFill>
                  <a:schemeClr val="dk1"/>
                </a:solidFill>
              </a:rPr>
              <a:t>very negative curvature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increasing width</a:t>
            </a:r>
            <a:r>
              <a:rPr lang="en-GB">
                <a:solidFill>
                  <a:schemeClr val="dk1"/>
                </a:solidFill>
              </a:rPr>
              <a:t> can alleviate to some extent but can lead to </a:t>
            </a:r>
            <a:r>
              <a:rPr b="1" lang="en-GB">
                <a:solidFill>
                  <a:schemeClr val="dk1"/>
                </a:solidFill>
              </a:rPr>
              <a:t>overfitting</a:t>
            </a:r>
            <a:r>
              <a:rPr lang="en-GB">
                <a:solidFill>
                  <a:schemeClr val="dk1"/>
                </a:solidFill>
              </a:rPr>
              <a:t> (poor generalisation)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374" y="3636799"/>
            <a:ext cx="3189275" cy="11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01"/>
          <p:cNvSpPr/>
          <p:nvPr/>
        </p:nvSpPr>
        <p:spPr>
          <a:xfrm>
            <a:off x="5932800" y="76200"/>
            <a:ext cx="3135000" cy="6408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058" name="Google Shape;1058;p101"/>
          <p:cNvSpPr txBox="1"/>
          <p:nvPr/>
        </p:nvSpPr>
        <p:spPr>
          <a:xfrm>
            <a:off x="6142975" y="88575"/>
            <a:ext cx="2845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Di Giovanni et al</a:t>
            </a:r>
            <a:r>
              <a:rPr lang="en-GB" sz="1000">
                <a:solidFill>
                  <a:srgbClr val="666666"/>
                </a:solidFill>
              </a:rPr>
              <a:t>, </a:t>
            </a:r>
            <a:r>
              <a:rPr i="1" lang="en-GB" sz="1000">
                <a:solidFill>
                  <a:srgbClr val="666666"/>
                </a:solidFill>
              </a:rPr>
              <a:t>On Over-Squashing in Message Passing Neural Networks: The Impact of Width, Depth, and Topology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1059" name="Google Shape;1059;p101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>
            <a:alpha val="63919"/>
          </a:srgbClr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225" y="1966875"/>
            <a:ext cx="6025327" cy="12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1C232"/>
                </a:solidFill>
                <a:latin typeface="Verdana"/>
                <a:ea typeface="Verdana"/>
                <a:cs typeface="Verdana"/>
                <a:sym typeface="Verdana"/>
              </a:rPr>
              <a:t>2. How to process a graph? </a:t>
            </a:r>
            <a:endParaRPr b="1">
              <a:solidFill>
                <a:srgbClr val="F1C23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Over-Squashing: Solutions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65" name="Google Shape;1065;p102"/>
          <p:cNvSpPr txBox="1"/>
          <p:nvPr/>
        </p:nvSpPr>
        <p:spPr>
          <a:xfrm>
            <a:off x="3664050" y="2032325"/>
            <a:ext cx="51675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final GNN layer will act on a f</a:t>
            </a:r>
            <a:r>
              <a:rPr b="1" lang="en-GB"/>
              <a:t>ully connected graph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it allows for an easier communication between </a:t>
            </a:r>
            <a:r>
              <a:rPr b="1" lang="en-GB"/>
              <a:t>distant nodes </a:t>
            </a:r>
            <a:r>
              <a:rPr lang="en-GB"/>
              <a:t>in the graph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d</a:t>
            </a:r>
            <a:r>
              <a:rPr b="1" lang="en-GB"/>
              <a:t>enser</a:t>
            </a:r>
            <a:r>
              <a:rPr lang="en-GB"/>
              <a:t> graphs may leads to </a:t>
            </a:r>
            <a:r>
              <a:rPr b="1" lang="en-GB"/>
              <a:t>inefficient</a:t>
            </a:r>
            <a:r>
              <a:rPr lang="en-GB"/>
              <a:t>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Alternative idea for final/intermediate connectivity pattern  include running GNN on an </a:t>
            </a:r>
            <a:r>
              <a:rPr b="1" lang="en-GB"/>
              <a:t>expander graph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02"/>
          <p:cNvSpPr txBox="1"/>
          <p:nvPr/>
        </p:nvSpPr>
        <p:spPr>
          <a:xfrm>
            <a:off x="3860650" y="1447300"/>
            <a:ext cx="4762800" cy="390600"/>
          </a:xfrm>
          <a:prstGeom prst="rect">
            <a:avLst/>
          </a:prstGeom>
          <a:solidFill>
            <a:srgbClr val="FFF2CC">
              <a:alpha val="6391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Completely Connected Layer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7" name="Google Shape;1067;p102"/>
          <p:cNvPicPr preferRelativeResize="0"/>
          <p:nvPr/>
        </p:nvPicPr>
        <p:blipFill rotWithShape="1">
          <a:blip r:embed="rId3">
            <a:alphaModFix/>
          </a:blip>
          <a:srcRect b="0" l="0" r="0" t="27304"/>
          <a:stretch/>
        </p:blipFill>
        <p:spPr>
          <a:xfrm>
            <a:off x="1117775" y="1171125"/>
            <a:ext cx="1371425" cy="360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02"/>
          <p:cNvSpPr/>
          <p:nvPr/>
        </p:nvSpPr>
        <p:spPr>
          <a:xfrm>
            <a:off x="5932800" y="76200"/>
            <a:ext cx="3135000" cy="7074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069" name="Google Shape;1069;p102"/>
          <p:cNvSpPr txBox="1"/>
          <p:nvPr/>
        </p:nvSpPr>
        <p:spPr>
          <a:xfrm>
            <a:off x="6142975" y="88575"/>
            <a:ext cx="2845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Alon &amp; Yahav,</a:t>
            </a:r>
            <a:r>
              <a:rPr lang="en-GB" sz="1000">
                <a:solidFill>
                  <a:srgbClr val="666666"/>
                </a:solidFill>
              </a:rPr>
              <a:t> </a:t>
            </a:r>
            <a:r>
              <a:rPr i="1" lang="en-GB" sz="1000">
                <a:solidFill>
                  <a:srgbClr val="666666"/>
                </a:solidFill>
              </a:rPr>
              <a:t>On the Bottleneck of Graph Neural Networks and its Practical Implications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1070" name="Google Shape;1070;p102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  <p:sp>
        <p:nvSpPr>
          <p:cNvPr id="1071" name="Google Shape;1071;p102"/>
          <p:cNvSpPr txBox="1"/>
          <p:nvPr/>
        </p:nvSpPr>
        <p:spPr>
          <a:xfrm>
            <a:off x="6132000" y="445025"/>
            <a:ext cx="273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666666"/>
                </a:solidFill>
              </a:rPr>
              <a:t>Deac et al</a:t>
            </a:r>
            <a:r>
              <a:rPr i="1" lang="en-GB" sz="1000">
                <a:solidFill>
                  <a:srgbClr val="666666"/>
                </a:solidFill>
              </a:rPr>
              <a:t>, Expander Graph Propagation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Over-Squashing: Solutions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7" name="Google Shape;1077;p103"/>
          <p:cNvSpPr txBox="1"/>
          <p:nvPr/>
        </p:nvSpPr>
        <p:spPr>
          <a:xfrm>
            <a:off x="3664050" y="2032325"/>
            <a:ext cx="51675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introduce </a:t>
            </a:r>
            <a:r>
              <a:rPr lang="en-GB"/>
              <a:t>additional</a:t>
            </a:r>
            <a:r>
              <a:rPr lang="en-GB"/>
              <a:t> nodes, connected to all the nodes in the graph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these nodes create “bridges” such that the information can flow easier via virtual nodes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</a:t>
            </a:r>
            <a:r>
              <a:rPr lang="en-GB"/>
              <a:t>ncreasing time and memory due to larger, denser graph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3"/>
          <p:cNvSpPr txBox="1"/>
          <p:nvPr/>
        </p:nvSpPr>
        <p:spPr>
          <a:xfrm>
            <a:off x="3860650" y="1447300"/>
            <a:ext cx="4876800" cy="390600"/>
          </a:xfrm>
          <a:prstGeom prst="rect">
            <a:avLst/>
          </a:prstGeom>
          <a:solidFill>
            <a:srgbClr val="F4CCCC">
              <a:alpha val="443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Virtual nodes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9" name="Google Shape;107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00" y="1558500"/>
            <a:ext cx="1905001" cy="26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03"/>
          <p:cNvSpPr/>
          <p:nvPr/>
        </p:nvSpPr>
        <p:spPr>
          <a:xfrm>
            <a:off x="5932800" y="76200"/>
            <a:ext cx="3135000" cy="5172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081" name="Google Shape;1081;p103"/>
          <p:cNvSpPr txBox="1"/>
          <p:nvPr/>
        </p:nvSpPr>
        <p:spPr>
          <a:xfrm>
            <a:off x="6142975" y="88575"/>
            <a:ext cx="3000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Gilmer et al, </a:t>
            </a:r>
            <a:r>
              <a:rPr i="1" lang="en-GB" sz="1000">
                <a:solidFill>
                  <a:srgbClr val="666666"/>
                </a:solidFill>
              </a:rPr>
              <a:t>Neural message passing for quantum chemistry</a:t>
            </a:r>
            <a:endParaRPr i="1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1082" name="Google Shape;1082;p103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Over-Squashing: Solutions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88" name="Google Shape;1088;p104"/>
          <p:cNvSpPr txBox="1"/>
          <p:nvPr/>
        </p:nvSpPr>
        <p:spPr>
          <a:xfrm>
            <a:off x="3664050" y="2032325"/>
            <a:ext cx="51675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8000" lIns="91425" spcFirstLastPara="1" rIns="91425" wrap="square" tIns="1620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change </a:t>
            </a:r>
            <a:r>
              <a:rPr b="1" lang="en-GB"/>
              <a:t>graph connectivity</a:t>
            </a:r>
            <a:r>
              <a:rPr lang="en-GB"/>
              <a:t> to produce a topology less prone to over-squashing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changes are meant to </a:t>
            </a:r>
            <a:r>
              <a:rPr b="1" lang="en-GB"/>
              <a:t>reduce</a:t>
            </a:r>
            <a:r>
              <a:rPr lang="en-GB"/>
              <a:t> graph </a:t>
            </a:r>
            <a:r>
              <a:rPr lang="en-GB"/>
              <a:t>quantities</a:t>
            </a:r>
            <a:r>
              <a:rPr lang="en-GB"/>
              <a:t> such as  graph </a:t>
            </a:r>
            <a:r>
              <a:rPr b="1" lang="en-GB"/>
              <a:t>diameter</a:t>
            </a:r>
            <a:r>
              <a:rPr lang="en-GB"/>
              <a:t>,</a:t>
            </a:r>
            <a:r>
              <a:rPr lang="en-GB"/>
              <a:t> </a:t>
            </a:r>
            <a:r>
              <a:rPr b="1" lang="en-GB">
                <a:solidFill>
                  <a:schemeClr val="dk1"/>
                </a:solidFill>
              </a:rPr>
              <a:t>commute time, 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b="1" lang="en-GB">
                <a:solidFill>
                  <a:schemeClr val="dk1"/>
                </a:solidFill>
              </a:rPr>
              <a:t>curvature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04"/>
          <p:cNvSpPr txBox="1"/>
          <p:nvPr/>
        </p:nvSpPr>
        <p:spPr>
          <a:xfrm>
            <a:off x="3860650" y="1447300"/>
            <a:ext cx="4851600" cy="390600"/>
          </a:xfrm>
          <a:prstGeom prst="rect">
            <a:avLst/>
          </a:prstGeom>
          <a:solidFill>
            <a:srgbClr val="D9EAD3">
              <a:alpha val="708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Graph rewiring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0" name="Google Shape;109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447300"/>
            <a:ext cx="2679701" cy="31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04"/>
          <p:cNvSpPr/>
          <p:nvPr/>
        </p:nvSpPr>
        <p:spPr>
          <a:xfrm>
            <a:off x="5932800" y="76200"/>
            <a:ext cx="3135000" cy="5070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092" name="Google Shape;1092;p104"/>
          <p:cNvSpPr txBox="1"/>
          <p:nvPr/>
        </p:nvSpPr>
        <p:spPr>
          <a:xfrm>
            <a:off x="6021300" y="1837900"/>
            <a:ext cx="31104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4"/>
          <p:cNvSpPr txBox="1"/>
          <p:nvPr/>
        </p:nvSpPr>
        <p:spPr>
          <a:xfrm>
            <a:off x="6142975" y="88575"/>
            <a:ext cx="274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Topping et al, </a:t>
            </a:r>
            <a:r>
              <a:rPr i="1" lang="en-GB" sz="1000">
                <a:solidFill>
                  <a:srgbClr val="666666"/>
                </a:solidFill>
              </a:rPr>
              <a:t>Understanding over-squashing and bottlenecks on graphs via curvature</a:t>
            </a:r>
            <a:endParaRPr i="1" sz="1000">
              <a:solidFill>
                <a:srgbClr val="666666"/>
              </a:solidFill>
            </a:endParaRPr>
          </a:p>
        </p:txBody>
      </p:sp>
      <p:sp>
        <p:nvSpPr>
          <p:cNvPr id="1094" name="Google Shape;1094;p104"/>
          <p:cNvSpPr txBox="1"/>
          <p:nvPr/>
        </p:nvSpPr>
        <p:spPr>
          <a:xfrm>
            <a:off x="5932800" y="83775"/>
            <a:ext cx="35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666666"/>
                </a:solidFill>
              </a:rPr>
              <a:t>📚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E9FC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2E9F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b="1" lang="en-GB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b="1" lang="en-GB">
                <a:solidFill>
                  <a:srgbClr val="6D9EEB"/>
                </a:solidFill>
                <a:latin typeface="Verdana"/>
                <a:ea typeface="Verdana"/>
                <a:cs typeface="Verdana"/>
                <a:sym typeface="Verdana"/>
              </a:rPr>
              <a:t>Hot topics and open problems</a:t>
            </a:r>
            <a:endParaRPr b="1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D9EE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00" name="Google Shape;110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625" y="1282800"/>
            <a:ext cx="4444251" cy="33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6"/>
          <p:cNvSpPr/>
          <p:nvPr/>
        </p:nvSpPr>
        <p:spPr>
          <a:xfrm rot="1609518">
            <a:off x="669880" y="713490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6" name="Google Shape;1106;p106"/>
          <p:cNvSpPr/>
          <p:nvPr/>
        </p:nvSpPr>
        <p:spPr>
          <a:xfrm rot="1609518">
            <a:off x="2818255" y="6483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C2E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06"/>
          <p:cNvSpPr/>
          <p:nvPr/>
        </p:nvSpPr>
        <p:spPr>
          <a:xfrm rot="1609518">
            <a:off x="1870280" y="25024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06"/>
          <p:cNvSpPr/>
          <p:nvPr/>
        </p:nvSpPr>
        <p:spPr>
          <a:xfrm rot="1609518">
            <a:off x="4018680" y="24090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0D4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06"/>
          <p:cNvSpPr/>
          <p:nvPr/>
        </p:nvSpPr>
        <p:spPr>
          <a:xfrm rot="1609518">
            <a:off x="4940780" y="5681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1C9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06"/>
          <p:cNvSpPr txBox="1"/>
          <p:nvPr/>
        </p:nvSpPr>
        <p:spPr>
          <a:xfrm>
            <a:off x="1002475" y="1556325"/>
            <a:ext cx="1727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</a:rPr>
              <a:t>APPLICATIONS</a:t>
            </a:r>
            <a:endParaRPr b="1" sz="1500">
              <a:solidFill>
                <a:srgbClr val="666666"/>
              </a:solidFill>
            </a:endParaRPr>
          </a:p>
        </p:txBody>
      </p:sp>
      <p:sp>
        <p:nvSpPr>
          <p:cNvPr id="1111" name="Google Shape;1111;p106"/>
          <p:cNvSpPr txBox="1"/>
          <p:nvPr/>
        </p:nvSpPr>
        <p:spPr>
          <a:xfrm>
            <a:off x="3150850" y="1388850"/>
            <a:ext cx="1727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</a:rPr>
              <a:t>GEOMETRIC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</a:rPr>
              <a:t>GRAPHS</a:t>
            </a:r>
            <a:endParaRPr b="1" sz="1500">
              <a:solidFill>
                <a:srgbClr val="666666"/>
              </a:solidFill>
            </a:endParaRPr>
          </a:p>
        </p:txBody>
      </p:sp>
      <p:sp>
        <p:nvSpPr>
          <p:cNvPr id="1112" name="Google Shape;1112;p106"/>
          <p:cNvSpPr txBox="1"/>
          <p:nvPr/>
        </p:nvSpPr>
        <p:spPr>
          <a:xfrm>
            <a:off x="2202875" y="3242950"/>
            <a:ext cx="1727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</a:rPr>
              <a:t>IMPROVING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</a:rPr>
              <a:t>MPNN</a:t>
            </a:r>
            <a:endParaRPr b="1" sz="1500">
              <a:solidFill>
                <a:srgbClr val="666666"/>
              </a:solidFill>
            </a:endParaRPr>
          </a:p>
        </p:txBody>
      </p:sp>
      <p:sp>
        <p:nvSpPr>
          <p:cNvPr id="1113" name="Google Shape;1113;p106"/>
          <p:cNvSpPr txBox="1"/>
          <p:nvPr/>
        </p:nvSpPr>
        <p:spPr>
          <a:xfrm>
            <a:off x="5299225" y="1308650"/>
            <a:ext cx="1727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</a:rPr>
              <a:t>HIGHER-ORDER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</a:rPr>
              <a:t>STRUCTURES</a:t>
            </a:r>
            <a:endParaRPr b="1" sz="1500">
              <a:solidFill>
                <a:srgbClr val="666666"/>
              </a:solidFill>
            </a:endParaRPr>
          </a:p>
        </p:txBody>
      </p:sp>
      <p:sp>
        <p:nvSpPr>
          <p:cNvPr id="1114" name="Google Shape;1114;p106"/>
          <p:cNvSpPr txBox="1"/>
          <p:nvPr/>
        </p:nvSpPr>
        <p:spPr>
          <a:xfrm>
            <a:off x="4351275" y="3242950"/>
            <a:ext cx="1727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</a:rPr>
              <a:t>DIFFUSION</a:t>
            </a:r>
            <a:endParaRPr b="1" sz="1500">
              <a:solidFill>
                <a:srgbClr val="666666"/>
              </a:solidFill>
            </a:endParaRPr>
          </a:p>
        </p:txBody>
      </p:sp>
      <p:sp>
        <p:nvSpPr>
          <p:cNvPr id="1115" name="Google Shape;1115;p106"/>
          <p:cNvSpPr/>
          <p:nvPr/>
        </p:nvSpPr>
        <p:spPr>
          <a:xfrm rot="1609518">
            <a:off x="6115880" y="23288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06"/>
          <p:cNvSpPr txBox="1"/>
          <p:nvPr/>
        </p:nvSpPr>
        <p:spPr>
          <a:xfrm>
            <a:off x="6448475" y="3149550"/>
            <a:ext cx="1727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</a:rPr>
              <a:t>MUCH 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</a:rPr>
              <a:t>MORE</a:t>
            </a:r>
            <a:endParaRPr b="1" sz="1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07"/>
          <p:cNvSpPr/>
          <p:nvPr/>
        </p:nvSpPr>
        <p:spPr>
          <a:xfrm rot="1609518">
            <a:off x="669880" y="713490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2" name="Google Shape;1122;p107"/>
          <p:cNvSpPr/>
          <p:nvPr/>
        </p:nvSpPr>
        <p:spPr>
          <a:xfrm rot="1609518">
            <a:off x="2818255" y="6483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C2E9FC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07"/>
          <p:cNvSpPr/>
          <p:nvPr/>
        </p:nvSpPr>
        <p:spPr>
          <a:xfrm rot="1609518">
            <a:off x="1870280" y="25024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2CC">
              <a:alpha val="2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07"/>
          <p:cNvSpPr/>
          <p:nvPr/>
        </p:nvSpPr>
        <p:spPr>
          <a:xfrm rot="1609518">
            <a:off x="4018680" y="24090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0D4D9">
              <a:alpha val="20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07"/>
          <p:cNvSpPr/>
          <p:nvPr/>
        </p:nvSpPr>
        <p:spPr>
          <a:xfrm rot="1609518">
            <a:off x="4940780" y="5681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1C9E6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07"/>
          <p:cNvSpPr txBox="1"/>
          <p:nvPr/>
        </p:nvSpPr>
        <p:spPr>
          <a:xfrm>
            <a:off x="1002475" y="1556325"/>
            <a:ext cx="1727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APPLICATIONS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1127" name="Google Shape;1127;p107"/>
          <p:cNvSpPr/>
          <p:nvPr/>
        </p:nvSpPr>
        <p:spPr>
          <a:xfrm rot="1609518">
            <a:off x="6115880" y="23288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CE5CD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07"/>
          <p:cNvSpPr txBox="1"/>
          <p:nvPr/>
        </p:nvSpPr>
        <p:spPr>
          <a:xfrm>
            <a:off x="3679725" y="307050"/>
            <a:ext cx="5079600" cy="4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Drug discovery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Fake news detection (Twitter)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Estimating time (Google Maps, Uber)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Chemistry (Hyperfood)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Self-driving cars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Chip design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etc…</a:t>
            </a:r>
            <a:endParaRPr sz="2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8"/>
          <p:cNvSpPr/>
          <p:nvPr/>
        </p:nvSpPr>
        <p:spPr>
          <a:xfrm rot="1609518">
            <a:off x="669880" y="713490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8AD2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4" name="Google Shape;1134;p108"/>
          <p:cNvSpPr/>
          <p:nvPr/>
        </p:nvSpPr>
        <p:spPr>
          <a:xfrm rot="1609518">
            <a:off x="2818255" y="6483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C2E9FC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08"/>
          <p:cNvSpPr/>
          <p:nvPr/>
        </p:nvSpPr>
        <p:spPr>
          <a:xfrm rot="1609518">
            <a:off x="1870280" y="25024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2CC">
              <a:alpha val="2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08"/>
          <p:cNvSpPr/>
          <p:nvPr/>
        </p:nvSpPr>
        <p:spPr>
          <a:xfrm rot="1609518">
            <a:off x="4018680" y="24090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0D4D9">
              <a:alpha val="20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08"/>
          <p:cNvSpPr/>
          <p:nvPr/>
        </p:nvSpPr>
        <p:spPr>
          <a:xfrm rot="1609518">
            <a:off x="4940780" y="5681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1C9E6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08"/>
          <p:cNvSpPr txBox="1"/>
          <p:nvPr/>
        </p:nvSpPr>
        <p:spPr>
          <a:xfrm>
            <a:off x="1002475" y="1388850"/>
            <a:ext cx="1727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GEOMETRIC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GRAPHS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1139" name="Google Shape;1139;p108"/>
          <p:cNvSpPr/>
          <p:nvPr/>
        </p:nvSpPr>
        <p:spPr>
          <a:xfrm rot="1609518">
            <a:off x="6115880" y="23288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CE5CD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08"/>
          <p:cNvSpPr txBox="1"/>
          <p:nvPr/>
        </p:nvSpPr>
        <p:spPr>
          <a:xfrm>
            <a:off x="3679725" y="1036375"/>
            <a:ext cx="5079600" cy="3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Some graphs have position associated with nodes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MPNNs that takes into account invariance/equivariance to different operations: rotations, translations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09"/>
          <p:cNvSpPr/>
          <p:nvPr/>
        </p:nvSpPr>
        <p:spPr>
          <a:xfrm rot="1609518">
            <a:off x="669880" y="713490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BDAC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6" name="Google Shape;1146;p109"/>
          <p:cNvSpPr/>
          <p:nvPr/>
        </p:nvSpPr>
        <p:spPr>
          <a:xfrm rot="1609518">
            <a:off x="2818255" y="6483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C2E9FC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09"/>
          <p:cNvSpPr/>
          <p:nvPr/>
        </p:nvSpPr>
        <p:spPr>
          <a:xfrm rot="1609518">
            <a:off x="1870280" y="25024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2CC">
              <a:alpha val="2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09"/>
          <p:cNvSpPr/>
          <p:nvPr/>
        </p:nvSpPr>
        <p:spPr>
          <a:xfrm rot="1609518">
            <a:off x="4018680" y="24090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0D4D9">
              <a:alpha val="20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09"/>
          <p:cNvSpPr/>
          <p:nvPr/>
        </p:nvSpPr>
        <p:spPr>
          <a:xfrm rot="1609518">
            <a:off x="4940780" y="5681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1C9E6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09"/>
          <p:cNvSpPr txBox="1"/>
          <p:nvPr/>
        </p:nvSpPr>
        <p:spPr>
          <a:xfrm>
            <a:off x="1002475" y="1453975"/>
            <a:ext cx="1727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HIGHER-ORDER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STRUCTURES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1151" name="Google Shape;1151;p109"/>
          <p:cNvSpPr/>
          <p:nvPr/>
        </p:nvSpPr>
        <p:spPr>
          <a:xfrm rot="1609518">
            <a:off x="6115880" y="23288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CE5CD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09"/>
          <p:cNvSpPr txBox="1"/>
          <p:nvPr/>
        </p:nvSpPr>
        <p:spPr>
          <a:xfrm>
            <a:off x="3679725" y="1061950"/>
            <a:ext cx="5079600" cy="25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Hypergraphs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Simplicial complexes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Cell complexes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Higher-order networks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0"/>
          <p:cNvSpPr/>
          <p:nvPr/>
        </p:nvSpPr>
        <p:spPr>
          <a:xfrm rot="1609518">
            <a:off x="669880" y="713490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5C8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8" name="Google Shape;1158;p110"/>
          <p:cNvSpPr/>
          <p:nvPr/>
        </p:nvSpPr>
        <p:spPr>
          <a:xfrm rot="1609518">
            <a:off x="2818255" y="6483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C2E9FC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0"/>
          <p:cNvSpPr/>
          <p:nvPr/>
        </p:nvSpPr>
        <p:spPr>
          <a:xfrm rot="1609518">
            <a:off x="1870280" y="25024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2CC">
              <a:alpha val="2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10"/>
          <p:cNvSpPr/>
          <p:nvPr/>
        </p:nvSpPr>
        <p:spPr>
          <a:xfrm rot="1609518">
            <a:off x="4018680" y="24090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0D4D9">
              <a:alpha val="20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0"/>
          <p:cNvSpPr/>
          <p:nvPr/>
        </p:nvSpPr>
        <p:spPr>
          <a:xfrm rot="1609518">
            <a:off x="4940780" y="5681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1C9E6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0"/>
          <p:cNvSpPr txBox="1"/>
          <p:nvPr/>
        </p:nvSpPr>
        <p:spPr>
          <a:xfrm>
            <a:off x="1002475" y="1453975"/>
            <a:ext cx="1727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IMPROVING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MPNN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1163" name="Google Shape;1163;p110"/>
          <p:cNvSpPr/>
          <p:nvPr/>
        </p:nvSpPr>
        <p:spPr>
          <a:xfrm rot="1609518">
            <a:off x="6115880" y="23288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CE5CD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10"/>
          <p:cNvSpPr txBox="1"/>
          <p:nvPr/>
        </p:nvSpPr>
        <p:spPr>
          <a:xfrm>
            <a:off x="3679725" y="1061950"/>
            <a:ext cx="5079600" cy="3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Curvature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Rewiring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Subgraph-based methods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Scaling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11"/>
          <p:cNvSpPr/>
          <p:nvPr/>
        </p:nvSpPr>
        <p:spPr>
          <a:xfrm rot="1609518">
            <a:off x="669880" y="713490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9B9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0" name="Google Shape;1170;p111"/>
          <p:cNvSpPr/>
          <p:nvPr/>
        </p:nvSpPr>
        <p:spPr>
          <a:xfrm rot="1609518">
            <a:off x="2818255" y="6483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C2E9FC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11"/>
          <p:cNvSpPr/>
          <p:nvPr/>
        </p:nvSpPr>
        <p:spPr>
          <a:xfrm rot="1609518">
            <a:off x="1870280" y="25024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F2CC">
              <a:alpha val="2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11"/>
          <p:cNvSpPr/>
          <p:nvPr/>
        </p:nvSpPr>
        <p:spPr>
          <a:xfrm rot="1609518">
            <a:off x="4018680" y="24090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A0D4D9">
              <a:alpha val="20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11"/>
          <p:cNvSpPr/>
          <p:nvPr/>
        </p:nvSpPr>
        <p:spPr>
          <a:xfrm rot="1609518">
            <a:off x="4940780" y="5681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1C9E6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11"/>
          <p:cNvSpPr txBox="1"/>
          <p:nvPr/>
        </p:nvSpPr>
        <p:spPr>
          <a:xfrm>
            <a:off x="1002475" y="1569125"/>
            <a:ext cx="17274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DIFFUSION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1175" name="Google Shape;1175;p111"/>
          <p:cNvSpPr/>
          <p:nvPr/>
        </p:nvSpPr>
        <p:spPr>
          <a:xfrm rot="1609518">
            <a:off x="6115880" y="2328865"/>
            <a:ext cx="2392573" cy="2072856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CE5CD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11"/>
          <p:cNvSpPr txBox="1"/>
          <p:nvPr/>
        </p:nvSpPr>
        <p:spPr>
          <a:xfrm>
            <a:off x="3679725" y="1061950"/>
            <a:ext cx="5079600" cy="3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Powerful tool to generate content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Inspired from image generation models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Promising results in drug design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